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21"/>
  </p:notesMasterIdLst>
  <p:sldIdLst>
    <p:sldId id="256" r:id="rId2"/>
    <p:sldId id="264" r:id="rId3"/>
    <p:sldId id="265" r:id="rId4"/>
    <p:sldId id="276" r:id="rId5"/>
    <p:sldId id="292" r:id="rId6"/>
    <p:sldId id="293" r:id="rId7"/>
    <p:sldId id="278" r:id="rId8"/>
    <p:sldId id="280" r:id="rId9"/>
    <p:sldId id="271" r:id="rId10"/>
    <p:sldId id="282" r:id="rId11"/>
    <p:sldId id="269" r:id="rId12"/>
    <p:sldId id="279" r:id="rId13"/>
    <p:sldId id="283" r:id="rId14"/>
    <p:sldId id="281" r:id="rId15"/>
    <p:sldId id="284" r:id="rId16"/>
    <p:sldId id="286" r:id="rId17"/>
    <p:sldId id="285" r:id="rId18"/>
    <p:sldId id="275" r:id="rId19"/>
    <p:sldId id="287" r:id="rId20"/>
  </p:sldIdLst>
  <p:sldSz cx="9906000" cy="6858000" type="A4"/>
  <p:notesSz cx="6797675" cy="9928225"/>
  <p:embeddedFontLs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47F"/>
    <a:srgbClr val="00A0E3"/>
    <a:srgbClr val="B7CBD8"/>
    <a:srgbClr val="D0CDBB"/>
    <a:srgbClr val="E5E3D7"/>
    <a:srgbClr val="86B862"/>
    <a:srgbClr val="CCD8B9"/>
    <a:srgbClr val="AFCA95"/>
    <a:srgbClr val="9AC17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128" y="-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43C51-AFD3-4123-B0D0-38B2E7FF3EA6}" type="datetimeFigureOut">
              <a:rPr lang="ru-RU" smtClean="0"/>
              <a:t>15.07.2015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420CA-0920-4888-A460-652F2B64F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15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420CA-0920-4888-A460-652F2B64F20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42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420CA-0920-4888-A460-652F2B64F20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052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420CA-0920-4888-A460-652F2B64F20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590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420CA-0920-4888-A460-652F2B64F20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286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1992701"/>
            <a:ext cx="8420100" cy="1517261"/>
          </a:xfrm>
        </p:spPr>
        <p:txBody>
          <a:bodyPr anchor="b">
            <a:normAutofit/>
          </a:bodyPr>
          <a:lstStyle>
            <a:lvl1pPr algn="ctr">
              <a:defRPr sz="4400" b="1" i="0" spc="0">
                <a:solidFill>
                  <a:srgbClr val="23447F"/>
                </a:solidFill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38250" y="3821502"/>
            <a:ext cx="7429500" cy="1436298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spc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81C31-5BF8-4C92-8478-CEC671EACB62}" type="datetime1">
              <a:rPr lang="ru-RU" smtClean="0"/>
              <a:t>15.07.2015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ru-RU" smtClean="0"/>
              <a:t>ИНВЕСТИЦИОННАЯ СТРАТЕГИЯ МУНИЦИПАЛЬНОГО ОБРАЗОВАНИЯ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578396"/>
            <a:ext cx="1650794" cy="7682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89" y="6219907"/>
            <a:ext cx="1134222" cy="27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91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5389" y="543463"/>
            <a:ext cx="8494594" cy="1021869"/>
          </a:xfrm>
        </p:spPr>
        <p:txBody>
          <a:bodyPr>
            <a:normAutofit/>
          </a:bodyPr>
          <a:lstStyle>
            <a:lvl1pPr>
              <a:defRPr sz="2100" spc="0">
                <a:solidFill>
                  <a:srgbClr val="23447F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389" y="1725284"/>
            <a:ext cx="8494594" cy="4735902"/>
          </a:xfrm>
        </p:spPr>
        <p:txBody>
          <a:bodyPr numCol="3">
            <a:normAutofit/>
          </a:bodyPr>
          <a:lstStyle>
            <a:lvl1pPr marL="85725" indent="-108000">
              <a:lnSpc>
                <a:spcPct val="80000"/>
              </a:lnSpc>
              <a:spcBef>
                <a:spcPts val="600"/>
              </a:spcBef>
              <a:defRPr sz="1100" spc="0" baseline="0"/>
            </a:lvl1pPr>
            <a:lvl2pPr>
              <a:lnSpc>
                <a:spcPct val="80000"/>
              </a:lnSpc>
              <a:spcBef>
                <a:spcPts val="600"/>
              </a:spcBef>
              <a:defRPr sz="1100" spc="-80" baseline="0"/>
            </a:lvl2pPr>
            <a:lvl3pPr>
              <a:lnSpc>
                <a:spcPct val="80000"/>
              </a:lnSpc>
              <a:spcBef>
                <a:spcPts val="600"/>
              </a:spcBef>
              <a:defRPr sz="1100" spc="-80" baseline="0"/>
            </a:lvl3pPr>
            <a:lvl4pPr>
              <a:lnSpc>
                <a:spcPct val="80000"/>
              </a:lnSpc>
              <a:spcBef>
                <a:spcPts val="600"/>
              </a:spcBef>
              <a:defRPr sz="1100" spc="-80" baseline="0"/>
            </a:lvl4pPr>
            <a:lvl5pPr>
              <a:lnSpc>
                <a:spcPct val="80000"/>
              </a:lnSpc>
              <a:spcBef>
                <a:spcPts val="600"/>
              </a:spcBef>
              <a:defRPr sz="1100" spc="-80" baseline="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621138"/>
            <a:ext cx="2228850" cy="100339"/>
          </a:xfrm>
        </p:spPr>
        <p:txBody>
          <a:bodyPr/>
          <a:lstStyle>
            <a:lvl1pPr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67CA5E3C-3AEF-435A-ABC2-D010B5DE54DC}" type="datetime1">
              <a:rPr lang="ru-RU" smtClean="0"/>
              <a:t>15.07.2015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9434" y="47630"/>
            <a:ext cx="5170548" cy="409510"/>
          </a:xfrm>
        </p:spPr>
        <p:txBody>
          <a:bodyPr tIns="72000"/>
          <a:lstStyle>
            <a:lvl1pPr algn="r">
              <a:defRPr sz="10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ru-RU" smtClean="0"/>
              <a:t>ИНВЕСТИЦИОННАЯ СТРАТЕГИЯ МУНИЦИПАЛЬНОГО ОБРАЗОВАНИЯ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39982" y="47428"/>
            <a:ext cx="398360" cy="409772"/>
          </a:xfrm>
        </p:spPr>
        <p:txBody>
          <a:bodyPr lIns="36000" rIns="72000"/>
          <a:lstStyle>
            <a:lvl1pPr algn="ctr"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fld id="{A516A7CA-C472-4F91-9FBC-82FD5E9B51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9738342" y="47428"/>
            <a:ext cx="167658" cy="4097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220529" y="0"/>
            <a:ext cx="391945" cy="6858000"/>
          </a:xfrm>
          <a:prstGeom prst="rect">
            <a:avLst/>
          </a:prstGeom>
          <a:solidFill>
            <a:srgbClr val="DBD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9339982" y="213099"/>
            <a:ext cx="0" cy="103512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31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220529" y="0"/>
            <a:ext cx="9119452" cy="6858000"/>
          </a:xfrm>
          <a:prstGeom prst="rect">
            <a:avLst/>
          </a:prstGeom>
          <a:solidFill>
            <a:srgbClr val="DBD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5389" y="2635730"/>
            <a:ext cx="8264105" cy="254119"/>
          </a:xfrm>
        </p:spPr>
        <p:txBody>
          <a:bodyPr>
            <a:noAutofit/>
          </a:bodyPr>
          <a:lstStyle>
            <a:lvl1pPr>
              <a:defRPr sz="1100" b="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389" y="3092870"/>
            <a:ext cx="8264105" cy="3368316"/>
          </a:xfrm>
        </p:spPr>
        <p:txBody>
          <a:bodyPr numCol="3">
            <a:normAutofit/>
          </a:bodyPr>
          <a:lstStyle>
            <a:lvl1pPr marL="85725" indent="-108000">
              <a:lnSpc>
                <a:spcPct val="80000"/>
              </a:lnSpc>
              <a:spcBef>
                <a:spcPts val="600"/>
              </a:spcBef>
              <a:defRPr sz="1100" spc="0" baseline="0"/>
            </a:lvl1pPr>
            <a:lvl2pPr>
              <a:lnSpc>
                <a:spcPct val="80000"/>
              </a:lnSpc>
              <a:spcBef>
                <a:spcPts val="600"/>
              </a:spcBef>
              <a:defRPr sz="1100" spc="-80" baseline="0"/>
            </a:lvl2pPr>
            <a:lvl3pPr>
              <a:lnSpc>
                <a:spcPct val="80000"/>
              </a:lnSpc>
              <a:spcBef>
                <a:spcPts val="600"/>
              </a:spcBef>
              <a:defRPr sz="1100" spc="-80" baseline="0"/>
            </a:lvl3pPr>
            <a:lvl4pPr>
              <a:lnSpc>
                <a:spcPct val="80000"/>
              </a:lnSpc>
              <a:spcBef>
                <a:spcPts val="600"/>
              </a:spcBef>
              <a:defRPr sz="1100" spc="-80" baseline="0"/>
            </a:lvl4pPr>
            <a:lvl5pPr>
              <a:lnSpc>
                <a:spcPct val="80000"/>
              </a:lnSpc>
              <a:spcBef>
                <a:spcPts val="600"/>
              </a:spcBef>
              <a:defRPr sz="1100" spc="-80" baseline="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621138"/>
            <a:ext cx="2228850" cy="100339"/>
          </a:xfrm>
        </p:spPr>
        <p:txBody>
          <a:bodyPr/>
          <a:lstStyle>
            <a:lvl1pPr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67CA5E3C-3AEF-435A-ABC2-D010B5DE54DC}" type="datetime1">
              <a:rPr lang="ru-RU" smtClean="0"/>
              <a:t>15.07.2015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39982" y="47428"/>
            <a:ext cx="398360" cy="409772"/>
          </a:xfrm>
        </p:spPr>
        <p:txBody>
          <a:bodyPr lIns="36000" rIns="72000"/>
          <a:lstStyle>
            <a:lvl1pPr algn="ctr"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fld id="{A516A7CA-C472-4F91-9FBC-82FD5E9B51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9738342" y="47428"/>
            <a:ext cx="167658" cy="4097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9434" y="47630"/>
            <a:ext cx="5170548" cy="409510"/>
          </a:xfrm>
        </p:spPr>
        <p:txBody>
          <a:bodyPr tIns="72000"/>
          <a:lstStyle>
            <a:lvl1pPr algn="r">
              <a:defRPr sz="10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ru-RU" smtClean="0"/>
              <a:t>ИНВЕСТИЦИОННАЯ СТРАТЕГИЯ МУНИЦИПАЛЬНОГО ОБРАЗОВАНИЯ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21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25554-681D-4274-8BED-B5F547548EC3}" type="datetime1">
              <a:rPr lang="ru-RU" smtClean="0"/>
              <a:t>15.07.2015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5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B3B9-A3AB-4FD6-ACF1-B70961D8E341}" type="datetime1">
              <a:rPr lang="ru-RU" smtClean="0"/>
              <a:t>15.07.2015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47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26EA4-F7A4-4666-9C4D-FE54E17C3B10}" type="datetime1">
              <a:rPr lang="ru-RU" smtClean="0"/>
              <a:t>15.07.2015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52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48CC7-4B71-47CA-B624-86C8E17C4AFE}" type="datetime1">
              <a:rPr lang="ru-RU" smtClean="0"/>
              <a:t>15.07.2015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79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7EF21-BE34-4491-AB8F-FAD500843DA0}" type="datetime1">
              <a:rPr lang="ru-RU" smtClean="0"/>
              <a:t>15.07.2015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683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2E93-DB95-4FDA-94E4-7F2DF928A85D}" type="datetime1">
              <a:rPr lang="ru-RU" smtClean="0"/>
              <a:t>15.07.2015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36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70ACF-5360-4346-9CFF-83BCC20A554E}" type="datetime1">
              <a:rPr lang="ru-RU" smtClean="0"/>
              <a:t>15.07.2015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62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C2FB4-C515-4279-A63A-0AB12C999D0F}" type="datetime1">
              <a:rPr lang="ru-RU" smtClean="0"/>
              <a:t>15.07.2015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508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E74EF-E93F-441B-829C-D049B8694303}" type="datetime1">
              <a:rPr lang="ru-RU" smtClean="0"/>
              <a:t>15.07.2015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11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9F097-7BB7-4FF6-A3E6-DF228DCC46A2}" type="datetime1">
              <a:rPr lang="ru-RU" smtClean="0"/>
              <a:t>15.07.2015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ИНВЕСТИЦИОННАЯ СТРАТЕГИЯ МУНИЦИПАЛЬНОГО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6A7CA-C472-4F91-9FBC-82FD5E9B5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43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ИНВЕСТИЦИОННЫЙ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МУНИЦИПАЛИТЕТ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31721"/>
            <a:ext cx="7429500" cy="250165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ОБЗОР УСПЕШНЫХ ПРАКТИК</a:t>
            </a:r>
            <a:br>
              <a:rPr lang="ru-RU" dirty="0" smtClean="0"/>
            </a:br>
            <a:r>
              <a:rPr lang="ru-RU" dirty="0" smtClean="0"/>
              <a:t>МЕСТНОГО САМОУПРАВЛЕНИЯ</a:t>
            </a:r>
            <a:endParaRPr lang="en-US" dirty="0" smtClean="0"/>
          </a:p>
          <a:p>
            <a:endParaRPr lang="ru-RU" sz="1100" dirty="0" smtClean="0"/>
          </a:p>
          <a:p>
            <a:r>
              <a:rPr lang="ru-RU" sz="1100" dirty="0" smtClean="0">
                <a:latin typeface="+mj-lt"/>
              </a:rPr>
              <a:t>ВАРЯНИК ВЛАДИСЛАВ ВЛАДИМИРОВИЧ</a:t>
            </a:r>
          </a:p>
          <a:p>
            <a:r>
              <a:rPr lang="ru-RU" sz="1100" dirty="0" smtClean="0"/>
              <a:t>ДОКТОР ДЕЛОВОГО АДМИНИСТРИРОВАНИЯ</a:t>
            </a:r>
          </a:p>
          <a:p>
            <a:r>
              <a:rPr lang="ru-RU" sz="1100" dirty="0" smtClean="0"/>
              <a:t>ЧЛЕН </a:t>
            </a:r>
            <a:r>
              <a:rPr lang="ru-RU" sz="1100" dirty="0" smtClean="0"/>
              <a:t>СОВЕТА ДИРЕКТОРОВ </a:t>
            </a:r>
            <a:r>
              <a:rPr lang="ru-RU" sz="1100" dirty="0" smtClean="0"/>
              <a:t>ХОЛДИНГА </a:t>
            </a:r>
            <a:r>
              <a:rPr lang="ru-RU" sz="1100" dirty="0" smtClean="0"/>
              <a:t>«</a:t>
            </a:r>
            <a:r>
              <a:rPr lang="en-US" sz="1100" dirty="0" smtClean="0"/>
              <a:t>KPI</a:t>
            </a:r>
            <a:r>
              <a:rPr lang="ru-RU" sz="1100" dirty="0" smtClean="0"/>
              <a:t>»</a:t>
            </a:r>
            <a:endParaRPr lang="en-US" sz="1100" dirty="0"/>
          </a:p>
          <a:p>
            <a:endParaRPr lang="ru-RU" sz="1100" dirty="0" smtClean="0"/>
          </a:p>
          <a:p>
            <a:r>
              <a:rPr lang="ru-RU" sz="1100" dirty="0" smtClean="0"/>
              <a:t>15</a:t>
            </a:r>
            <a:r>
              <a:rPr lang="en-US" sz="1100" dirty="0" smtClean="0"/>
              <a:t> </a:t>
            </a:r>
            <a:r>
              <a:rPr lang="ru-RU" sz="1100" dirty="0" smtClean="0"/>
              <a:t>ИЮЛЯ 2015</a:t>
            </a:r>
            <a:endParaRPr lang="ru-RU" sz="1100" dirty="0" smtClean="0"/>
          </a:p>
          <a:p>
            <a:r>
              <a:rPr lang="ru-RU" sz="1100" dirty="0" smtClean="0"/>
              <a:t>г. </a:t>
            </a:r>
            <a:r>
              <a:rPr lang="ru-RU" sz="1100" dirty="0" smtClean="0"/>
              <a:t>МОСКВА</a:t>
            </a:r>
            <a:endParaRPr lang="ru-RU" sz="1100" dirty="0"/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165" y="456774"/>
            <a:ext cx="2454801" cy="74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04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38" y="1283838"/>
            <a:ext cx="8493124" cy="472191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9649" y="543463"/>
            <a:ext cx="6760334" cy="1021869"/>
          </a:xfrm>
        </p:spPr>
        <p:txBody>
          <a:bodyPr/>
          <a:lstStyle/>
          <a:p>
            <a:pPr algn="r"/>
            <a:r>
              <a:rPr lang="ru-RU" dirty="0" smtClean="0"/>
              <a:t>ОБ ИССЛЕДОВАНИИ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451360" y="55112"/>
            <a:ext cx="292683" cy="398246"/>
          </a:xfrm>
        </p:spPr>
        <p:txBody>
          <a:bodyPr/>
          <a:lstStyle/>
          <a:p>
            <a:fld id="{A516A7CA-C472-4F91-9FBC-82FD5E9B51B0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2" name="Объект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4238130" y="2874169"/>
            <a:ext cx="1916466" cy="1916466"/>
          </a:xfrm>
          <a:prstGeom prst="ellipse">
            <a:avLst/>
          </a:prstGeom>
          <a:solidFill>
            <a:schemeClr val="bg1"/>
          </a:solidFill>
          <a:ln w="57150">
            <a:solidFill>
              <a:srgbClr val="D0C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ru-RU" dirty="0">
              <a:solidFill>
                <a:srgbClr val="23447F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7020500" y="2874169"/>
            <a:ext cx="1916466" cy="1916466"/>
          </a:xfrm>
          <a:prstGeom prst="ellipse">
            <a:avLst/>
          </a:prstGeom>
          <a:solidFill>
            <a:schemeClr val="bg1"/>
          </a:solidFill>
          <a:ln w="57150">
            <a:solidFill>
              <a:srgbClr val="D0C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ru-RU" dirty="0">
              <a:solidFill>
                <a:srgbClr val="23447F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455760" y="2874169"/>
            <a:ext cx="1916466" cy="1916466"/>
          </a:xfrm>
          <a:prstGeom prst="ellipse">
            <a:avLst/>
          </a:prstGeom>
          <a:solidFill>
            <a:schemeClr val="bg1"/>
          </a:solidFill>
          <a:ln w="57150">
            <a:solidFill>
              <a:srgbClr val="D0C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ru-RU" dirty="0">
              <a:solidFill>
                <a:srgbClr val="23447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55760" y="2874169"/>
            <a:ext cx="1916466" cy="1916466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4400" dirty="0" smtClean="0">
                <a:solidFill>
                  <a:schemeClr val="bg1">
                    <a:lumMod val="50000"/>
                  </a:schemeClr>
                </a:solidFill>
              </a:rPr>
              <a:t>125</a:t>
            </a: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МУНИЦИПАЛЬНЫХ ОБРАЗОВАНИЙ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238130" y="2874169"/>
            <a:ext cx="1916466" cy="1916466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4400" dirty="0" smtClean="0">
                <a:solidFill>
                  <a:srgbClr val="86B862"/>
                </a:solidFill>
              </a:rPr>
              <a:t>238</a:t>
            </a:r>
          </a:p>
          <a:p>
            <a:pPr algn="ctr"/>
            <a:r>
              <a:rPr lang="ru-RU" sz="1600" dirty="0" smtClean="0">
                <a:solidFill>
                  <a:srgbClr val="86B862"/>
                </a:solidFill>
              </a:rPr>
              <a:t>ПРЕДЛОЖЕНИЙ ПОСТУПИЛО</a:t>
            </a:r>
            <a:endParaRPr lang="ru-RU" sz="1600" dirty="0">
              <a:solidFill>
                <a:srgbClr val="86B86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20500" y="2874169"/>
            <a:ext cx="1916466" cy="1916466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4400" dirty="0" smtClean="0">
                <a:solidFill>
                  <a:srgbClr val="23447F"/>
                </a:solidFill>
              </a:rPr>
              <a:t>58</a:t>
            </a:r>
            <a:endParaRPr lang="ru-RU" sz="4400" dirty="0" smtClean="0">
              <a:solidFill>
                <a:srgbClr val="23447F"/>
              </a:solidFill>
            </a:endParaRPr>
          </a:p>
          <a:p>
            <a:pPr algn="ctr"/>
            <a:r>
              <a:rPr lang="ru-RU" sz="1600" dirty="0" smtClean="0">
                <a:solidFill>
                  <a:srgbClr val="23447F"/>
                </a:solidFill>
              </a:rPr>
              <a:t>ЛУЧШИЕ </a:t>
            </a:r>
            <a:br>
              <a:rPr lang="ru-RU" sz="1600" dirty="0" smtClean="0">
                <a:solidFill>
                  <a:srgbClr val="23447F"/>
                </a:solidFill>
              </a:rPr>
            </a:br>
            <a:r>
              <a:rPr lang="ru-RU" sz="1600" dirty="0" smtClean="0">
                <a:solidFill>
                  <a:srgbClr val="23447F"/>
                </a:solidFill>
              </a:rPr>
              <a:t>ПРАКТИКИ</a:t>
            </a:r>
            <a:endParaRPr lang="ru-RU" sz="1600" dirty="0">
              <a:solidFill>
                <a:srgbClr val="23447F"/>
              </a:solidFill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1242204" y="1565333"/>
            <a:ext cx="7920846" cy="113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 spc="0">
                <a:solidFill>
                  <a:srgbClr val="23447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spc="600" dirty="0" smtClean="0"/>
              <a:t>ИНВЕСТИЦИОННЫЙ</a:t>
            </a:r>
            <a:br>
              <a:rPr lang="ru-RU" sz="2800" spc="600" dirty="0" smtClean="0"/>
            </a:br>
            <a:r>
              <a:rPr lang="ru-RU" sz="2800" spc="600" dirty="0" smtClean="0">
                <a:solidFill>
                  <a:srgbClr val="C00000"/>
                </a:solidFill>
              </a:rPr>
              <a:t>МУНИЦИПАЛИТЕТ</a:t>
            </a:r>
            <a:endParaRPr lang="ru-RU" sz="2800" spc="600" dirty="0">
              <a:solidFill>
                <a:srgbClr val="C0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455760" y="4869365"/>
            <a:ext cx="7481206" cy="168015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23447F"/>
                </a:solidFill>
                <a:latin typeface="+mj-lt"/>
              </a:rPr>
              <a:t>КРИТЕРИИ ОТБОРА ПРАКТИК</a:t>
            </a:r>
            <a:endParaRPr lang="en-US" dirty="0" smtClean="0">
              <a:solidFill>
                <a:srgbClr val="23447F"/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23447F"/>
                </a:solidFill>
              </a:rPr>
              <a:t>ЗНАЧИМОСТЬ ДЛЯ ИНВЕСТОРА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23447F"/>
                </a:solidFill>
              </a:rPr>
              <a:t>ЭКОНОМИЧЕСКАЯ ЭФФЕКТИВНОСТЬ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23447F"/>
                </a:solidFill>
              </a:rPr>
              <a:t>ТИРАЖИРУЕМОСТЬ И МАСШТАБИРУЕМОСТЬ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231" y="5849020"/>
            <a:ext cx="784453" cy="18873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89" y="6116950"/>
            <a:ext cx="1427772" cy="43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0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50" y="1293819"/>
            <a:ext cx="8493124" cy="472191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058" y="3336095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210" y="2714530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005" y="2334665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57" y="2334665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11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633" y="2714530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223" y="3336095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4" name="Рисунок 9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058" y="5037268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210" y="4415703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6" name="Рисунок 9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005" y="4035838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7" name="Рисунок 9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57" y="4035838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8" name="Рисунок 9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633" y="4415703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9" name="Рисунок 9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223" y="5037268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9649" y="543463"/>
            <a:ext cx="6760334" cy="1021869"/>
          </a:xfrm>
        </p:spPr>
        <p:txBody>
          <a:bodyPr/>
          <a:lstStyle/>
          <a:p>
            <a:pPr algn="r"/>
            <a:r>
              <a:rPr lang="ru-RU" dirty="0" smtClean="0"/>
              <a:t>ГРУППЫ ЛУЧШИХ ПРАКТИК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2" name="Объект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1455760" y="1736432"/>
            <a:ext cx="7481206" cy="4982117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prstTxWarp prst="textArchUp">
              <a:avLst/>
            </a:prstTxWarp>
          </a:bodyPr>
          <a:lstStyle/>
          <a:p>
            <a:pPr algn="ctr"/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ЛУЧШИЕ ПРАКТИКИ РАБОТЫ ОРГАНОВ МЕСТНОГО САМОУПРАВЛЕНИЯ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545513" y="3686822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>
                <a:solidFill>
                  <a:srgbClr val="23447F"/>
                </a:solidFill>
              </a:rPr>
              <a:t>СТРАТЕГИЯ </a:t>
            </a:r>
            <a:br>
              <a:rPr lang="ru-RU" sz="1050" dirty="0">
                <a:solidFill>
                  <a:srgbClr val="23447F"/>
                </a:solidFill>
              </a:rPr>
            </a:br>
            <a:r>
              <a:rPr lang="ru-RU" sz="1050" dirty="0">
                <a:solidFill>
                  <a:srgbClr val="23447F"/>
                </a:solidFill>
              </a:rPr>
              <a:t>РАЗВИТИЯ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7541765" y="3686822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00" dirty="0" smtClean="0">
                <a:solidFill>
                  <a:srgbClr val="23447F"/>
                </a:solidFill>
              </a:rPr>
              <a:t>МУНИЦИПАЛЬНО-ЧАСТНОЕ </a:t>
            </a:r>
            <a:r>
              <a:rPr lang="ru-RU" sz="1000" dirty="0">
                <a:solidFill>
                  <a:srgbClr val="23447F"/>
                </a:solidFill>
              </a:rPr>
              <a:t/>
            </a:r>
            <a:br>
              <a:rPr lang="ru-RU" sz="1000" dirty="0">
                <a:solidFill>
                  <a:srgbClr val="23447F"/>
                </a:solidFill>
              </a:rPr>
            </a:br>
            <a:r>
              <a:rPr lang="ru-RU" sz="1000" dirty="0">
                <a:solidFill>
                  <a:srgbClr val="23447F"/>
                </a:solidFill>
              </a:rPr>
              <a:t>ПАРТНЕРСТВО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6317965" y="3064556"/>
            <a:ext cx="1318258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 smtClean="0">
                <a:solidFill>
                  <a:srgbClr val="23447F"/>
                </a:solidFill>
              </a:rPr>
              <a:t>ИНДУСТРИАЛЬ-НЫЕ </a:t>
            </a:r>
            <a:r>
              <a:rPr lang="ru-RU" sz="1050" dirty="0">
                <a:solidFill>
                  <a:srgbClr val="23447F"/>
                </a:solidFill>
              </a:rPr>
              <a:t>ПАРКИ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2729454" y="3064556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>
                <a:solidFill>
                  <a:srgbClr val="23447F"/>
                </a:solidFill>
              </a:rPr>
              <a:t>ЭФФЕКТИВНЫЙ БЮДЖЕТ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3913307" y="2627247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>
                <a:solidFill>
                  <a:srgbClr val="23447F"/>
                </a:solidFill>
              </a:rPr>
              <a:t>ДОСТУПНАЯ </a:t>
            </a:r>
            <a:br>
              <a:rPr lang="ru-RU" sz="1050" dirty="0">
                <a:solidFill>
                  <a:srgbClr val="23447F"/>
                </a:solidFill>
              </a:rPr>
            </a:br>
            <a:r>
              <a:rPr lang="ru-RU" sz="1050" dirty="0">
                <a:solidFill>
                  <a:srgbClr val="23447F"/>
                </a:solidFill>
              </a:rPr>
              <a:t>ЗЕМЛЯ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5152682" y="2627247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>
                <a:solidFill>
                  <a:srgbClr val="23447F"/>
                </a:solidFill>
              </a:rPr>
              <a:t>ИНЖЕНЕРНАЯ </a:t>
            </a:r>
            <a:r>
              <a:rPr lang="ru-RU" sz="1050" dirty="0" smtClean="0">
                <a:solidFill>
                  <a:srgbClr val="23447F"/>
                </a:solidFill>
              </a:rPr>
              <a:t>ИНФРАСТРУК-ТУРА</a:t>
            </a:r>
            <a:endParaRPr lang="ru-RU" sz="1050" dirty="0">
              <a:solidFill>
                <a:srgbClr val="23447F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545513" y="5394629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00" dirty="0" smtClean="0">
                <a:solidFill>
                  <a:srgbClr val="23447F"/>
                </a:solidFill>
              </a:rPr>
              <a:t>МУНИЦИПАЛЬ-</a:t>
            </a:r>
          </a:p>
          <a:p>
            <a:pPr algn="ctr"/>
            <a:r>
              <a:rPr lang="ru-RU" sz="1000" dirty="0" smtClean="0">
                <a:solidFill>
                  <a:srgbClr val="23447F"/>
                </a:solidFill>
              </a:rPr>
              <a:t>НЫЙ И ОБЩЕСТВЕННЫЙ КОНТРОЛЬ</a:t>
            </a:r>
            <a:endParaRPr lang="ru-RU" sz="1000" dirty="0">
              <a:solidFill>
                <a:srgbClr val="23447F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471277" y="5394629"/>
            <a:ext cx="1395201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 smtClean="0">
                <a:solidFill>
                  <a:srgbClr val="23447F"/>
                </a:solidFill>
              </a:rPr>
              <a:t>ИНВЕСТИЦИОН-</a:t>
            </a:r>
          </a:p>
          <a:p>
            <a:pPr algn="ctr"/>
            <a:r>
              <a:rPr lang="ru-RU" sz="1050" dirty="0" smtClean="0">
                <a:solidFill>
                  <a:srgbClr val="23447F"/>
                </a:solidFill>
              </a:rPr>
              <a:t>НЫЙ </a:t>
            </a:r>
            <a:r>
              <a:rPr lang="ru-RU" sz="1050" dirty="0">
                <a:solidFill>
                  <a:srgbClr val="23447F"/>
                </a:solidFill>
              </a:rPr>
              <a:t>КЛИМАТ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317965" y="4772363"/>
            <a:ext cx="1318258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 smtClean="0">
                <a:solidFill>
                  <a:srgbClr val="23447F"/>
                </a:solidFill>
              </a:rPr>
              <a:t>МУНИЦИПАЛЬ-</a:t>
            </a:r>
          </a:p>
          <a:p>
            <a:pPr algn="ctr"/>
            <a:r>
              <a:rPr lang="ru-RU" sz="1050" dirty="0" smtClean="0">
                <a:solidFill>
                  <a:srgbClr val="23447F"/>
                </a:solidFill>
              </a:rPr>
              <a:t>НЫЕ КАДРЫ</a:t>
            </a:r>
            <a:endParaRPr lang="ru-RU" sz="1050" dirty="0">
              <a:solidFill>
                <a:srgbClr val="23447F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729454" y="4772363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>
                <a:solidFill>
                  <a:srgbClr val="23447F"/>
                </a:solidFill>
              </a:rPr>
              <a:t>БОРЬБА С </a:t>
            </a:r>
            <a:br>
              <a:rPr lang="ru-RU" sz="1050" dirty="0">
                <a:solidFill>
                  <a:srgbClr val="23447F"/>
                </a:solidFill>
              </a:rPr>
            </a:br>
            <a:r>
              <a:rPr lang="ru-RU" sz="1050" dirty="0">
                <a:solidFill>
                  <a:srgbClr val="23447F"/>
                </a:solidFill>
              </a:rPr>
              <a:t>КОРРУПЦИЕЙ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913307" y="4335054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>
                <a:solidFill>
                  <a:srgbClr val="23447F"/>
                </a:solidFill>
              </a:rPr>
              <a:t>ПОДДЕРЖКА СОЦИАЛЬНЫХ </a:t>
            </a:r>
            <a:r>
              <a:rPr lang="ru-RU" sz="1050" dirty="0" smtClean="0">
                <a:solidFill>
                  <a:srgbClr val="23447F"/>
                </a:solidFill>
              </a:rPr>
              <a:t>ИНИЦИАТИВ</a:t>
            </a:r>
            <a:endParaRPr lang="ru-RU" sz="1050" dirty="0">
              <a:solidFill>
                <a:srgbClr val="23447F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152682" y="4335054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050" dirty="0" smtClean="0">
                <a:solidFill>
                  <a:srgbClr val="23447F"/>
                </a:solidFill>
              </a:rPr>
              <a:t>МУНИЦИПАЛЬ-НЫЙ БРЕНД</a:t>
            </a:r>
            <a:endParaRPr lang="ru-RU" sz="1050" dirty="0">
              <a:solidFill>
                <a:srgbClr val="23447F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686082" y="4307925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682334" y="4307925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6491955" y="3685659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870023" y="3685659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053876" y="3248350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293251" y="3248350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686082" y="6015732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7682334" y="6015732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6491955" y="5393466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2870023" y="5393466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4053876" y="4956157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5293251" y="4956157"/>
            <a:ext cx="973088" cy="233533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52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2679" y="543463"/>
            <a:ext cx="6827304" cy="1021869"/>
          </a:xfrm>
        </p:spPr>
        <p:txBody>
          <a:bodyPr>
            <a:normAutofit/>
          </a:bodyPr>
          <a:lstStyle/>
          <a:p>
            <a:pPr algn="r"/>
            <a:r>
              <a:rPr lang="ru-RU" dirty="0"/>
              <a:t>МОДЕЛИ МУНИЦИПАЛЬНО-ЧАСТНОГО ПАРТНЕРСТВА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22" name="Рисунок 21" descr="C:\Users\JULS\Desktop\Типология проектов ГЧП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491" y="1422909"/>
            <a:ext cx="7591825" cy="5261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80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5389" y="1725283"/>
            <a:ext cx="8494594" cy="5026581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ru-RU" sz="1400" dirty="0">
                <a:solidFill>
                  <a:srgbClr val="C00000"/>
                </a:solidFill>
              </a:rPr>
              <a:t>ПОДРЯД С РАССРОЧКОЙ ПЛАТЕЖА</a:t>
            </a:r>
          </a:p>
          <a:p>
            <a:pPr marL="285750" indent="-285750">
              <a:lnSpc>
                <a:spcPct val="110000"/>
              </a:lnSpc>
              <a:spcBef>
                <a:spcPts val="1200"/>
              </a:spcBef>
            </a:pPr>
            <a:endParaRPr lang="ru-RU" sz="1400" dirty="0" smtClean="0">
              <a:solidFill>
                <a:srgbClr val="23447F"/>
              </a:solidFill>
            </a:endParaRPr>
          </a:p>
          <a:p>
            <a:pPr marL="285750" indent="-285750">
              <a:lnSpc>
                <a:spcPct val="110000"/>
              </a:lnSpc>
              <a:spcBef>
                <a:spcPts val="1200"/>
              </a:spcBef>
            </a:pPr>
            <a:r>
              <a:rPr lang="ru-RU" sz="1400" dirty="0" smtClean="0">
                <a:solidFill>
                  <a:srgbClr val="23447F"/>
                </a:solidFill>
              </a:rPr>
              <a:t>Подрядчик </a:t>
            </a:r>
            <a:r>
              <a:rPr lang="ru-RU" sz="1400" dirty="0">
                <a:solidFill>
                  <a:srgbClr val="23447F"/>
                </a:solidFill>
              </a:rPr>
              <a:t>за свой счет осуществляет </a:t>
            </a:r>
            <a:r>
              <a:rPr lang="ru-RU" sz="1400" dirty="0" smtClean="0">
                <a:solidFill>
                  <a:srgbClr val="23447F"/>
                </a:solidFill>
              </a:rPr>
              <a:t>строительство объекта, </a:t>
            </a:r>
          </a:p>
          <a:p>
            <a:pPr marL="285750" indent="-285750">
              <a:lnSpc>
                <a:spcPct val="110000"/>
              </a:lnSpc>
              <a:spcBef>
                <a:spcPts val="1200"/>
              </a:spcBef>
            </a:pPr>
            <a:r>
              <a:rPr lang="ru-RU" sz="1400" dirty="0" smtClean="0">
                <a:solidFill>
                  <a:srgbClr val="23447F"/>
                </a:solidFill>
              </a:rPr>
              <a:t>сдает </a:t>
            </a:r>
            <a:r>
              <a:rPr lang="ru-RU" sz="1400" dirty="0">
                <a:solidFill>
                  <a:srgbClr val="23447F"/>
                </a:solidFill>
              </a:rPr>
              <a:t>результат работ заказчику, </a:t>
            </a:r>
            <a:endParaRPr lang="ru-RU" sz="1400" dirty="0" smtClean="0">
              <a:solidFill>
                <a:srgbClr val="23447F"/>
              </a:solidFill>
            </a:endParaRPr>
          </a:p>
          <a:p>
            <a:pPr marL="285750" indent="-285750">
              <a:lnSpc>
                <a:spcPct val="110000"/>
              </a:lnSpc>
              <a:spcBef>
                <a:spcPts val="1200"/>
              </a:spcBef>
            </a:pPr>
            <a:r>
              <a:rPr lang="ru-RU" sz="1400" dirty="0" smtClean="0">
                <a:solidFill>
                  <a:srgbClr val="23447F"/>
                </a:solidFill>
              </a:rPr>
              <a:t>Заказчик в </a:t>
            </a:r>
            <a:r>
              <a:rPr lang="ru-RU" sz="1400" dirty="0">
                <a:solidFill>
                  <a:srgbClr val="23447F"/>
                </a:solidFill>
              </a:rPr>
              <a:t>течение </a:t>
            </a:r>
            <a:r>
              <a:rPr lang="ru-RU" sz="1400" dirty="0" smtClean="0">
                <a:solidFill>
                  <a:srgbClr val="23447F"/>
                </a:solidFill>
              </a:rPr>
              <a:t>оговоренного срока </a:t>
            </a:r>
            <a:r>
              <a:rPr lang="ru-RU" sz="1400" dirty="0">
                <a:solidFill>
                  <a:srgbClr val="23447F"/>
                </a:solidFill>
              </a:rPr>
              <a:t>осуществляет расчеты по договору. </a:t>
            </a:r>
            <a:endParaRPr lang="ru-RU" sz="1400" dirty="0" smtClean="0">
              <a:solidFill>
                <a:srgbClr val="23447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ru-RU" sz="1400" dirty="0" smtClean="0">
                <a:solidFill>
                  <a:srgbClr val="23447F"/>
                </a:solidFill>
              </a:rPr>
              <a:t>Итоговая </a:t>
            </a:r>
            <a:r>
              <a:rPr lang="ru-RU" sz="1400" dirty="0">
                <a:solidFill>
                  <a:srgbClr val="23447F"/>
                </a:solidFill>
              </a:rPr>
              <a:t>стоимость </a:t>
            </a:r>
            <a:r>
              <a:rPr lang="ru-RU" sz="1400" dirty="0" smtClean="0">
                <a:solidFill>
                  <a:srgbClr val="23447F"/>
                </a:solidFill>
              </a:rPr>
              <a:t>повышается </a:t>
            </a:r>
            <a:r>
              <a:rPr lang="ru-RU" sz="1400" dirty="0">
                <a:solidFill>
                  <a:srgbClr val="23447F"/>
                </a:solidFill>
              </a:rPr>
              <a:t>ввиду рассрочки платежей</a:t>
            </a:r>
            <a:r>
              <a:rPr lang="ru-RU" sz="1400" dirty="0" smtClean="0">
                <a:solidFill>
                  <a:srgbClr val="23447F"/>
                </a:solidFill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endParaRPr lang="ru-RU" sz="1400" dirty="0" smtClean="0">
              <a:solidFill>
                <a:srgbClr val="23447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endParaRPr lang="ru-RU" sz="1400" dirty="0" smtClean="0">
              <a:solidFill>
                <a:srgbClr val="23447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endParaRPr lang="ru-RU" sz="1400" dirty="0" smtClean="0">
              <a:solidFill>
                <a:srgbClr val="23447F"/>
              </a:solidFill>
            </a:endParaRPr>
          </a:p>
          <a:p>
            <a:pPr mar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ru-RU" sz="1400" dirty="0" smtClean="0">
                <a:solidFill>
                  <a:srgbClr val="C00000"/>
                </a:solidFill>
              </a:rPr>
              <a:t>ДОЛГОСРОЧНАЯ </a:t>
            </a:r>
            <a:r>
              <a:rPr lang="ru-RU" sz="1400" dirty="0">
                <a:solidFill>
                  <a:srgbClr val="C00000"/>
                </a:solidFill>
              </a:rPr>
              <a:t>АРЕНДА С ИНВЕСТИЦИОННОЙ НАГРУЗКОЙ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ru-RU" sz="1400" dirty="0" smtClean="0">
                <a:solidFill>
                  <a:srgbClr val="23447F"/>
                </a:solidFill>
              </a:rPr>
              <a:t>Публичный </a:t>
            </a:r>
            <a:r>
              <a:rPr lang="ru-RU" sz="1400" dirty="0">
                <a:solidFill>
                  <a:srgbClr val="23447F"/>
                </a:solidFill>
              </a:rPr>
              <a:t>партнер передает объект в аренду частному партнеру.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ru-RU" sz="1400" dirty="0">
                <a:solidFill>
                  <a:srgbClr val="23447F"/>
                </a:solidFill>
              </a:rPr>
              <a:t>Частный </a:t>
            </a:r>
            <a:r>
              <a:rPr lang="ru-RU" sz="1400" dirty="0" smtClean="0">
                <a:solidFill>
                  <a:srgbClr val="23447F"/>
                </a:solidFill>
              </a:rPr>
              <a:t>партнер:</a:t>
            </a:r>
            <a:endParaRPr lang="ru-RU" sz="1400" dirty="0">
              <a:solidFill>
                <a:srgbClr val="23447F"/>
              </a:solidFill>
            </a:endParaRPr>
          </a:p>
          <a:p>
            <a:pPr marL="171450" indent="-171450">
              <a:lnSpc>
                <a:spcPct val="110000"/>
              </a:lnSpc>
              <a:spcBef>
                <a:spcPts val="1200"/>
              </a:spcBef>
            </a:pPr>
            <a:r>
              <a:rPr lang="ru-RU" sz="1400" dirty="0">
                <a:solidFill>
                  <a:srgbClr val="23447F"/>
                </a:solidFill>
              </a:rPr>
              <a:t>осуществляет вложение инвестиций </a:t>
            </a:r>
            <a:r>
              <a:rPr lang="ru-RU" sz="1400" dirty="0" smtClean="0">
                <a:solidFill>
                  <a:srgbClr val="23447F"/>
                </a:solidFill>
              </a:rPr>
              <a:t>в </a:t>
            </a:r>
            <a:r>
              <a:rPr lang="ru-RU" sz="1400" dirty="0">
                <a:solidFill>
                  <a:srgbClr val="23447F"/>
                </a:solidFill>
              </a:rPr>
              <a:t>реконструкцию </a:t>
            </a:r>
            <a:r>
              <a:rPr lang="ru-RU" sz="1400" dirty="0" smtClean="0">
                <a:solidFill>
                  <a:srgbClr val="23447F"/>
                </a:solidFill>
              </a:rPr>
              <a:t>объекта;</a:t>
            </a:r>
            <a:endParaRPr lang="ru-RU" sz="1400" dirty="0">
              <a:solidFill>
                <a:srgbClr val="23447F"/>
              </a:solidFill>
            </a:endParaRPr>
          </a:p>
          <a:p>
            <a:pPr marL="171450" indent="-171450">
              <a:lnSpc>
                <a:spcPct val="110000"/>
              </a:lnSpc>
              <a:spcBef>
                <a:spcPts val="1200"/>
              </a:spcBef>
            </a:pPr>
            <a:r>
              <a:rPr lang="ru-RU" sz="1400" dirty="0">
                <a:solidFill>
                  <a:srgbClr val="23447F"/>
                </a:solidFill>
              </a:rPr>
              <a:t>пользуется арендованным имуществом;</a:t>
            </a:r>
          </a:p>
          <a:p>
            <a:pPr marL="171450" indent="-171450">
              <a:lnSpc>
                <a:spcPct val="110000"/>
              </a:lnSpc>
              <a:spcBef>
                <a:spcPts val="1200"/>
              </a:spcBef>
            </a:pPr>
            <a:r>
              <a:rPr lang="ru-RU" sz="1400" dirty="0">
                <a:solidFill>
                  <a:srgbClr val="23447F"/>
                </a:solidFill>
              </a:rPr>
              <a:t>осуществляет надлежащую эксплуатацию и содержание арендованного объекта;</a:t>
            </a:r>
          </a:p>
          <a:p>
            <a:pPr marL="171450" indent="-171450">
              <a:lnSpc>
                <a:spcPct val="110000"/>
              </a:lnSpc>
              <a:spcBef>
                <a:spcPts val="1200"/>
              </a:spcBef>
            </a:pPr>
            <a:r>
              <a:rPr lang="ru-RU" sz="1400" dirty="0">
                <a:solidFill>
                  <a:srgbClr val="23447F"/>
                </a:solidFill>
              </a:rPr>
              <a:t>платит арендную плату публичному партнеру.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endParaRPr lang="ru-RU" sz="1400" dirty="0" smtClean="0">
              <a:solidFill>
                <a:srgbClr val="23447F"/>
              </a:solidFill>
            </a:endParaRPr>
          </a:p>
          <a:p>
            <a:pPr marL="0" indent="0" algn="ctr">
              <a:lnSpc>
                <a:spcPct val="110000"/>
              </a:lnSpc>
              <a:spcBef>
                <a:spcPts val="3000"/>
              </a:spcBef>
              <a:buNone/>
            </a:pPr>
            <a:r>
              <a:rPr lang="ru-RU" sz="1400" dirty="0" smtClean="0">
                <a:solidFill>
                  <a:srgbClr val="C00000"/>
                </a:solidFill>
              </a:rPr>
              <a:t>ОБРАТНАЯ </a:t>
            </a:r>
            <a:r>
              <a:rPr lang="ru-RU" sz="1400" dirty="0">
                <a:solidFill>
                  <a:srgbClr val="C00000"/>
                </a:solidFill>
              </a:rPr>
              <a:t>АРЕНДА (</a:t>
            </a:r>
            <a:r>
              <a:rPr lang="ru-RU" sz="1400" dirty="0" smtClean="0">
                <a:solidFill>
                  <a:srgbClr val="C00000"/>
                </a:solidFill>
              </a:rPr>
              <a:t>BOLT)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400" dirty="0" smtClean="0">
                <a:solidFill>
                  <a:srgbClr val="23447F"/>
                </a:solidFill>
              </a:rPr>
              <a:t>    </a:t>
            </a:r>
            <a:r>
              <a:rPr lang="ru-RU" sz="1400" dirty="0">
                <a:solidFill>
                  <a:srgbClr val="23447F"/>
                </a:solidFill>
              </a:rPr>
              <a:t>BOLT (</a:t>
            </a:r>
            <a:r>
              <a:rPr lang="ru-RU" sz="1400" dirty="0" err="1">
                <a:solidFill>
                  <a:srgbClr val="23447F"/>
                </a:solidFill>
              </a:rPr>
              <a:t>build-own-lease-transfer</a:t>
            </a:r>
            <a:r>
              <a:rPr lang="ru-RU" sz="1400" dirty="0">
                <a:solidFill>
                  <a:srgbClr val="23447F"/>
                </a:solidFill>
              </a:rPr>
              <a:t>/ </a:t>
            </a:r>
            <a:r>
              <a:rPr lang="ru-RU" sz="1400" dirty="0" smtClean="0">
                <a:solidFill>
                  <a:srgbClr val="23447F"/>
                </a:solidFill>
              </a:rPr>
              <a:t>   строительство-владение-аренда-передача</a:t>
            </a:r>
            <a:r>
              <a:rPr lang="ru-RU" sz="1400" dirty="0">
                <a:solidFill>
                  <a:srgbClr val="23447F"/>
                </a:solidFill>
              </a:rPr>
              <a:t>) </a:t>
            </a:r>
            <a:endParaRPr lang="ru-RU" sz="1400" dirty="0" smtClean="0">
              <a:solidFill>
                <a:srgbClr val="23447F"/>
              </a:solidFill>
            </a:endParaRPr>
          </a:p>
          <a:p>
            <a:pPr marL="0" indent="-285750">
              <a:lnSpc>
                <a:spcPct val="110000"/>
              </a:lnSpc>
            </a:pPr>
            <a:r>
              <a:rPr lang="ru-RU" sz="1400" dirty="0" smtClean="0">
                <a:solidFill>
                  <a:srgbClr val="23447F"/>
                </a:solidFill>
              </a:rPr>
              <a:t>отобранный инвестор </a:t>
            </a:r>
            <a:r>
              <a:rPr lang="ru-RU" sz="1400" dirty="0">
                <a:solidFill>
                  <a:srgbClr val="23447F"/>
                </a:solidFill>
              </a:rPr>
              <a:t>строит объект на представленном ему земельном </a:t>
            </a:r>
            <a:r>
              <a:rPr lang="ru-RU" sz="1400" dirty="0" smtClean="0">
                <a:solidFill>
                  <a:srgbClr val="23447F"/>
                </a:solidFill>
              </a:rPr>
              <a:t>участке, </a:t>
            </a:r>
          </a:p>
          <a:p>
            <a:pPr marL="0" indent="-285750">
              <a:lnSpc>
                <a:spcPct val="110000"/>
              </a:lnSpc>
            </a:pPr>
            <a:r>
              <a:rPr lang="ru-RU" sz="1400" dirty="0" smtClean="0">
                <a:solidFill>
                  <a:srgbClr val="23447F"/>
                </a:solidFill>
              </a:rPr>
              <a:t>сдает </a:t>
            </a:r>
            <a:r>
              <a:rPr lang="ru-RU" sz="1400" dirty="0">
                <a:solidFill>
                  <a:srgbClr val="23447F"/>
                </a:solidFill>
              </a:rPr>
              <a:t>его в аренду заранее определенному лицу (профессионально занимающемуся </a:t>
            </a:r>
            <a:r>
              <a:rPr lang="ru-RU" sz="1400" dirty="0" smtClean="0">
                <a:solidFill>
                  <a:srgbClr val="23447F"/>
                </a:solidFill>
              </a:rPr>
              <a:t>эксплуатацией). </a:t>
            </a:r>
          </a:p>
          <a:p>
            <a:pPr marL="0" indent="-285750">
              <a:lnSpc>
                <a:spcPct val="110000"/>
              </a:lnSpc>
            </a:pPr>
            <a:r>
              <a:rPr lang="ru-RU" sz="1400" dirty="0" smtClean="0">
                <a:solidFill>
                  <a:srgbClr val="23447F"/>
                </a:solidFill>
              </a:rPr>
              <a:t>После </a:t>
            </a:r>
            <a:r>
              <a:rPr lang="ru-RU" sz="1400" dirty="0">
                <a:solidFill>
                  <a:srgbClr val="23447F"/>
                </a:solidFill>
              </a:rPr>
              <a:t>того, как за счет арендных платежей инвестиции окупятся с определенной нормой доходности, он передает право собственности на объект муниципальному образованию. 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endParaRPr lang="ru-RU" sz="1000" dirty="0">
              <a:solidFill>
                <a:srgbClr val="23447F"/>
              </a:solidFill>
            </a:endParaRPr>
          </a:p>
          <a:p>
            <a:endParaRPr lang="ru-RU" sz="1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22765" y="543463"/>
            <a:ext cx="6817218" cy="1021869"/>
          </a:xfrm>
        </p:spPr>
        <p:txBody>
          <a:bodyPr/>
          <a:lstStyle/>
          <a:p>
            <a:pPr algn="r"/>
            <a:r>
              <a:rPr lang="ru-RU" dirty="0"/>
              <a:t>МОДЕЛИ МУНИЦИПАЛЬНО-ЧАСТНОГО ПАРТНЕРСТВА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1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5389" y="1725283"/>
            <a:ext cx="8494594" cy="5490025"/>
          </a:xfrm>
        </p:spPr>
        <p:txBody>
          <a:bodyPr numCol="2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ru-RU" sz="1600" dirty="0">
                <a:solidFill>
                  <a:srgbClr val="C00000"/>
                </a:solidFill>
              </a:rPr>
              <a:t>КОНЦЕССИИ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23447F"/>
                </a:solidFill>
              </a:rPr>
              <a:t>Наиболее широко используемая форма.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23447F"/>
                </a:solidFill>
              </a:rPr>
              <a:t>П</a:t>
            </a:r>
            <a:r>
              <a:rPr lang="ru-RU" sz="1600" dirty="0" smtClean="0">
                <a:solidFill>
                  <a:srgbClr val="23447F"/>
                </a:solidFill>
              </a:rPr>
              <a:t>ринят </a:t>
            </a:r>
            <a:r>
              <a:rPr lang="ru-RU" sz="1600" dirty="0">
                <a:solidFill>
                  <a:srgbClr val="23447F"/>
                </a:solidFill>
              </a:rPr>
              <a:t>Федеральный </a:t>
            </a:r>
            <a:r>
              <a:rPr lang="ru-RU" sz="1600" dirty="0" smtClean="0">
                <a:solidFill>
                  <a:srgbClr val="23447F"/>
                </a:solidFill>
              </a:rPr>
              <a:t>закон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23447F"/>
                </a:solidFill>
              </a:rPr>
              <a:t>«О </a:t>
            </a:r>
            <a:r>
              <a:rPr lang="ru-RU" sz="1600" dirty="0">
                <a:solidFill>
                  <a:srgbClr val="23447F"/>
                </a:solidFill>
              </a:rPr>
              <a:t>концессионных соглашениях» от 21.07.2005 г. № </a:t>
            </a:r>
            <a:r>
              <a:rPr lang="ru-RU" sz="1600" dirty="0" smtClean="0">
                <a:solidFill>
                  <a:srgbClr val="23447F"/>
                </a:solidFill>
              </a:rPr>
              <a:t>115-ФЗ. </a:t>
            </a:r>
          </a:p>
          <a:p>
            <a:pPr marL="285750" indent="-285750">
              <a:lnSpc>
                <a:spcPct val="110000"/>
              </a:lnSpc>
            </a:pPr>
            <a:r>
              <a:rPr lang="ru-RU" sz="1600" dirty="0" smtClean="0">
                <a:solidFill>
                  <a:srgbClr val="23447F"/>
                </a:solidFill>
              </a:rPr>
              <a:t>Частный </a:t>
            </a:r>
            <a:r>
              <a:rPr lang="ru-RU" sz="1600" dirty="0">
                <a:solidFill>
                  <a:srgbClr val="23447F"/>
                </a:solidFill>
              </a:rPr>
              <a:t>хозяйственный субъект </a:t>
            </a:r>
            <a:r>
              <a:rPr lang="ru-RU" sz="1600" dirty="0" smtClean="0">
                <a:solidFill>
                  <a:srgbClr val="23447F"/>
                </a:solidFill>
              </a:rPr>
              <a:t>строит объект недвижимости,</a:t>
            </a:r>
          </a:p>
          <a:p>
            <a:pPr marL="285750" indent="-285750">
              <a:lnSpc>
                <a:spcPct val="110000"/>
              </a:lnSpc>
            </a:pPr>
            <a:r>
              <a:rPr lang="ru-RU" sz="1600" dirty="0" smtClean="0">
                <a:solidFill>
                  <a:srgbClr val="23447F"/>
                </a:solidFill>
              </a:rPr>
              <a:t>по </a:t>
            </a:r>
            <a:r>
              <a:rPr lang="ru-RU" sz="1600" dirty="0">
                <a:solidFill>
                  <a:srgbClr val="23447F"/>
                </a:solidFill>
              </a:rPr>
              <a:t>поручению муниципального образования оказывает населению услуги по ценам, устанавливаемым муниципальным образованием, </a:t>
            </a:r>
            <a:endParaRPr lang="ru-RU" sz="1600" dirty="0" smtClean="0">
              <a:solidFill>
                <a:srgbClr val="23447F"/>
              </a:solidFill>
            </a:endParaRPr>
          </a:p>
          <a:p>
            <a:pPr marL="285750" indent="-285750">
              <a:lnSpc>
                <a:spcPct val="110000"/>
              </a:lnSpc>
            </a:pPr>
            <a:r>
              <a:rPr lang="ru-RU" sz="1600" dirty="0" smtClean="0">
                <a:solidFill>
                  <a:srgbClr val="23447F"/>
                </a:solidFill>
              </a:rPr>
              <a:t>самостоятельно </a:t>
            </a:r>
            <a:r>
              <a:rPr lang="ru-RU" sz="1600" dirty="0">
                <a:solidFill>
                  <a:srgbClr val="23447F"/>
                </a:solidFill>
              </a:rPr>
              <a:t>взимает платежи за услуги</a:t>
            </a:r>
            <a:r>
              <a:rPr lang="ru-RU" sz="1600" dirty="0" smtClean="0">
                <a:solidFill>
                  <a:srgbClr val="23447F"/>
                </a:solidFill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600" dirty="0" smtClean="0">
              <a:solidFill>
                <a:srgbClr val="23447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600" dirty="0" smtClean="0">
              <a:solidFill>
                <a:srgbClr val="23447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600" dirty="0">
              <a:solidFill>
                <a:srgbClr val="23447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600" dirty="0" smtClean="0">
              <a:solidFill>
                <a:srgbClr val="23447F"/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1600" dirty="0" smtClean="0">
                <a:solidFill>
                  <a:srgbClr val="C00000"/>
                </a:solidFill>
              </a:rPr>
              <a:t>УЧАСТИЕ </a:t>
            </a:r>
            <a:r>
              <a:rPr lang="ru-RU" sz="1600" dirty="0">
                <a:solidFill>
                  <a:srgbClr val="C00000"/>
                </a:solidFill>
              </a:rPr>
              <a:t>В КАПИТАЛЕ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600" dirty="0" smtClean="0">
                <a:solidFill>
                  <a:srgbClr val="23447F"/>
                </a:solidFill>
              </a:rPr>
              <a:t>Совместное </a:t>
            </a:r>
            <a:r>
              <a:rPr lang="ru-RU" sz="1600" dirty="0">
                <a:solidFill>
                  <a:srgbClr val="23447F"/>
                </a:solidFill>
              </a:rPr>
              <a:t>инвестирование (участие в капитале), создание совместных акционерных предприятий.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600" dirty="0" smtClean="0">
                <a:solidFill>
                  <a:srgbClr val="23447F"/>
                </a:solidFill>
              </a:rPr>
              <a:t>Может </a:t>
            </a:r>
            <a:r>
              <a:rPr lang="ru-RU" sz="1600" dirty="0">
                <a:solidFill>
                  <a:srgbClr val="23447F"/>
                </a:solidFill>
              </a:rPr>
              <a:t>осуществляться в результате приватизации муниципальных предприятий или учреждения </a:t>
            </a:r>
            <a:r>
              <a:rPr lang="ru-RU" sz="1600" dirty="0" smtClean="0">
                <a:solidFill>
                  <a:srgbClr val="23447F"/>
                </a:solidFill>
              </a:rPr>
              <a:t>нового хозяйственного </a:t>
            </a:r>
            <a:r>
              <a:rPr lang="ru-RU" sz="1600" dirty="0">
                <a:solidFill>
                  <a:srgbClr val="23447F"/>
                </a:solidFill>
              </a:rPr>
              <a:t>общества партнерами на основе долевого или акционерного участия</a:t>
            </a:r>
            <a:r>
              <a:rPr lang="ru-RU" sz="1600" dirty="0" smtClean="0">
                <a:solidFill>
                  <a:srgbClr val="23447F"/>
                </a:solidFill>
              </a:rPr>
              <a:t>.</a:t>
            </a: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22765" y="543463"/>
            <a:ext cx="6817218" cy="1021869"/>
          </a:xfrm>
        </p:spPr>
        <p:txBody>
          <a:bodyPr/>
          <a:lstStyle/>
          <a:p>
            <a:pPr algn="r"/>
            <a:r>
              <a:rPr lang="ru-RU" dirty="0" smtClean="0"/>
              <a:t>МОДЕЛИ </a:t>
            </a:r>
            <a:r>
              <a:rPr lang="ru-RU" dirty="0"/>
              <a:t>МУНИЦИПАЛЬНО-ЧАСТНОГО </a:t>
            </a:r>
            <a:r>
              <a:rPr lang="ru-RU" dirty="0" smtClean="0"/>
              <a:t>ПАРТНЕРСТВА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58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047" y="543463"/>
            <a:ext cx="6811936" cy="1021869"/>
          </a:xfrm>
        </p:spPr>
        <p:txBody>
          <a:bodyPr/>
          <a:lstStyle/>
          <a:p>
            <a:r>
              <a:rPr lang="ru-RU" dirty="0" smtClean="0"/>
              <a:t>ГОРОД ТУЛА ТУЛЬСКОЙ ОБЛАСТИ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64576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607129" y="1789114"/>
            <a:ext cx="4953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ПРАКТИКА ПРИМЕНЕНИЯ МЕХАНИЗМОВ МЧП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45389" y="2076011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МЧП</a:t>
            </a:r>
            <a:endParaRPr lang="ru-RU" sz="1100" dirty="0">
              <a:solidFill>
                <a:srgbClr val="23447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93755" y="2737554"/>
            <a:ext cx="5909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Строительство моста, соединяющего Зареченский и Советский районы города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55" y="1727411"/>
            <a:ext cx="1082773" cy="141606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9661" y="3381681"/>
            <a:ext cx="8237284" cy="301805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600" dirty="0" smtClean="0">
                <a:solidFill>
                  <a:srgbClr val="23447F"/>
                </a:solidFill>
              </a:rPr>
              <a:t>РЕАЛИЗАЦИЯ ПРОЕКТА ОСУЩЕСТВЛЯЕТСЯ ПО СХЕМЕ, ПОСТРОЕННОЙ НА ДОГОВОРЕ ПРОСТОГО ТОВАРИЩЕСТВА, УЧАСТНИКАМИ КОТОРОГО ЯВЛЯЮТСЯ ИНВЕСТОР, ВЕДУЩИЙ ОБЩИЕ ДЕЛА ТОВАРИЩЕСТВА, И МУНИЦИПАЛЬНОЕ УНИТАРНОЕ ПРЕДПРИЯТИЕ.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ИНВЕСТОР ПРИНИМАЕТ НА СЕБЯ ФИНАНСИРОВАНИЕ 100% ВСЕХ РАСХОДОВ ПО РЕАЛИЗАЦИИ ПРОЕКТА.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СУММА ИНВЕСТИЦИЙ В ПРОЕКТ– 500 МЛН РУБ. 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РАЗМЕР ПЛАТЫ ЗА ПРОЕЗД В ПЕРВЫЙ ГОД ЭКСПЛУАТАЦИИ СОСТАВИТ НЕ БОЛЕЕ 30 РУБ.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ПО ИСТЕЧЕНИИ 30 ЛЕТ МОСТ ПЕРЕЙДЕТ В МУНИЦИПАЛЬНУЮ СОБСТВЕННОСТЬ.</a:t>
            </a:r>
            <a:endParaRPr lang="ru-RU" sz="1600" dirty="0">
              <a:solidFill>
                <a:srgbClr val="23447F"/>
              </a:solidFill>
            </a:endParaRPr>
          </a:p>
          <a:p>
            <a:pPr>
              <a:lnSpc>
                <a:spcPct val="110000"/>
              </a:lnSpc>
            </a:pPr>
            <a:endParaRPr lang="ru-RU" sz="1600" dirty="0">
              <a:solidFill>
                <a:srgbClr val="23447F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4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43" y="543463"/>
            <a:ext cx="6858040" cy="1021869"/>
          </a:xfrm>
        </p:spPr>
        <p:txBody>
          <a:bodyPr/>
          <a:lstStyle/>
          <a:p>
            <a:r>
              <a:rPr lang="ru-RU" dirty="0" smtClean="0"/>
              <a:t>ГОРОД ПЕРМЬ ПЕРМСКОГО КРАЯ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64576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845389" y="2076011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МЧП</a:t>
            </a:r>
            <a:endParaRPr lang="ru-RU" sz="1050" dirty="0">
              <a:solidFill>
                <a:srgbClr val="23447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86472" y="1725284"/>
            <a:ext cx="541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ПРАКТИКА СОЗДАНИЯ И РАЗВИТИЯ ИНФРАСТРУКТРЫ ВОДОСНАБЖЕНИЯ И ВОДОПОТРЕБЛЕНИЯ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0806" y="2801346"/>
            <a:ext cx="5444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Реконструкция инфраструктуры водоснабжения и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водопотребления (схема – концессионные соглашения).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47313" y="3806345"/>
            <a:ext cx="8342722" cy="175702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3447F"/>
                </a:solidFill>
              </a:rPr>
              <a:t>ЗАКЛЮЧАЮТСЯ </a:t>
            </a:r>
            <a:r>
              <a:rPr lang="ru-RU" sz="1600" dirty="0" smtClean="0">
                <a:solidFill>
                  <a:srgbClr val="23447F"/>
                </a:solidFill>
              </a:rPr>
              <a:t>КОНЦЕССИОННЫЕ СОГЛАШЕНИЯ В ОТНОШЕНИИ МУНИЦИПАЛЬНОГО ИМУЩЕСТВА, ПРЕДСТАВЛЯЮЩЕГО СОБОЙ ОБЪЕКТЫ СИСТЕМЫ КОММУНАЛЬНОЙ ИНФРАСТРУКТУРЫ ВОДОСНАБЖЕНИЯ, ВОДООТВЕДЕНИЯ И ОЧИСТКИ СТОЧНЫХ ВОД ГОРОДА ПЕРМИ.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ОБЩИЙ ОБЪЕМ ИНВЕСТИЦИЙ ПО ПРОЕКТУ СОСТАВИТ НЕ МЕНЕЕ 3 МЛРД 255 МЛН РУБ. В ПЕРИОД ПО 2022 ГОД, В РАЗМЕРЕ НЕ МЕНЕЕ 259 МЛН РУБ. ЕЖЕГОДНО В ПЕРИОД С 2023 ГОДА ПО 2054 ГОД.</a:t>
            </a:r>
            <a:endParaRPr lang="ru-RU" sz="1600" dirty="0">
              <a:solidFill>
                <a:srgbClr val="23447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733" y="1612084"/>
            <a:ext cx="1133523" cy="1468521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65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25284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237" y="1528092"/>
            <a:ext cx="1068745" cy="15624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9649" y="543463"/>
            <a:ext cx="6760334" cy="1021869"/>
          </a:xfrm>
        </p:spPr>
        <p:txBody>
          <a:bodyPr/>
          <a:lstStyle/>
          <a:p>
            <a:r>
              <a:rPr lang="ru-RU" dirty="0" smtClean="0"/>
              <a:t>ГОРОД НЯГАНЬ ХАНТЫ-МАНСИЙСКОГО АВТОНОМНОГО ОКРУГА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2" name="Объект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90" name="Прямоугольник 89"/>
          <p:cNvSpPr/>
          <p:nvPr/>
        </p:nvSpPr>
        <p:spPr>
          <a:xfrm>
            <a:off x="845389" y="2076011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МЧП</a:t>
            </a:r>
            <a:endParaRPr lang="ru-RU" sz="1100" dirty="0">
              <a:solidFill>
                <a:srgbClr val="23447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00807" y="1725284"/>
            <a:ext cx="5183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ПРАКТИКА ПРИМЕНЕНИЯ МЕХАНИЗМОВ МЧП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2501659" y="2855384"/>
            <a:ext cx="5909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Строительство объектов социальной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инфраструктуры </a:t>
            </a:r>
            <a:b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 дошкольных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образовательных учреждений с привлечением средств частного инвестора (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схема – договор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 рассрочкой платежа) 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1321358" y="4524626"/>
            <a:ext cx="7770884" cy="129987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10000"/>
              </a:lnSpc>
            </a:pPr>
            <a:r>
              <a:rPr lang="ru-RU" sz="1600" dirty="0" smtClean="0">
                <a:solidFill>
                  <a:srgbClr val="23447F"/>
                </a:solidFill>
              </a:rPr>
              <a:t>ПРЕДУСМОТРЕНО СТРОИТЕЛЬСТВО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4</a:t>
            </a:r>
            <a:r>
              <a:rPr lang="ru-RU" sz="1600" dirty="0" smtClean="0">
                <a:solidFill>
                  <a:srgbClr val="23447F"/>
                </a:solidFill>
              </a:rPr>
              <a:t> ДЕТСКИХ САДОВ НА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1 080</a:t>
            </a:r>
            <a:r>
              <a:rPr lang="ru-RU" sz="1600" dirty="0" smtClean="0">
                <a:solidFill>
                  <a:srgbClr val="23447F"/>
                </a:solidFill>
              </a:rPr>
              <a:t> МЕСТ И СТОИМОСТЬЮ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1, 78 МЛРД РУБ.   2</a:t>
            </a:r>
            <a:r>
              <a:rPr lang="ru-RU" sz="1600" dirty="0" smtClean="0">
                <a:solidFill>
                  <a:srgbClr val="23447F"/>
                </a:solidFill>
              </a:rPr>
              <a:t> ОБЪЕКТА (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460</a:t>
            </a:r>
            <a:r>
              <a:rPr lang="ru-RU" sz="1600" dirty="0" smtClean="0">
                <a:solidFill>
                  <a:srgbClr val="23447F"/>
                </a:solidFill>
              </a:rPr>
              <a:t> МЕСТ)  УЖЕ ВВЕДЕНЫ В ЭКСПЛУАТАЦИЮ. </a:t>
            </a:r>
            <a:br>
              <a:rPr lang="ru-RU" sz="1600" dirty="0" smtClean="0">
                <a:solidFill>
                  <a:srgbClr val="23447F"/>
                </a:solidFill>
              </a:rPr>
            </a:br>
            <a:r>
              <a:rPr lang="ru-RU" sz="1600" dirty="0" smtClean="0">
                <a:solidFill>
                  <a:srgbClr val="23447F"/>
                </a:solidFill>
              </a:rPr>
              <a:t>ПО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2</a:t>
            </a:r>
            <a:r>
              <a:rPr lang="ru-RU" sz="1600" dirty="0" smtClean="0">
                <a:solidFill>
                  <a:srgbClr val="23447F"/>
                </a:solidFill>
              </a:rPr>
              <a:t> ОБЪЕКТАМ (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620</a:t>
            </a:r>
            <a:r>
              <a:rPr lang="ru-RU" sz="1600" dirty="0" smtClean="0">
                <a:solidFill>
                  <a:srgbClr val="23447F"/>
                </a:solidFill>
              </a:rPr>
              <a:t> МЕСТ) ВЕДУТСЯ СТРОИТЕЛЬНЫЕ РАБОТЫ</a:t>
            </a:r>
            <a:endParaRPr lang="ru-RU" sz="1600" dirty="0">
              <a:solidFill>
                <a:srgbClr val="23447F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55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2679" y="543463"/>
            <a:ext cx="6827304" cy="1021869"/>
          </a:xfrm>
        </p:spPr>
        <p:txBody>
          <a:bodyPr/>
          <a:lstStyle/>
          <a:p>
            <a:r>
              <a:rPr lang="ru-RU" dirty="0" smtClean="0"/>
              <a:t>ПРАКТИКА СОЗДАНИЯ ИНДУСТРИАЛЬНЫХ ПАРКОВ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83341" y="1725284"/>
            <a:ext cx="81604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Индустриальный (промышленный) парк – один из наиболее эффективных инструментов привлечения инвестора к реализации инвестиционных проектов на территории.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92202" y="3040021"/>
            <a:ext cx="8342722" cy="175702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23447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5389" y="2924761"/>
            <a:ext cx="8680673" cy="354119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ru-RU" sz="1400" dirty="0" smtClean="0">
                <a:solidFill>
                  <a:srgbClr val="23447F"/>
                </a:solidFill>
              </a:rPr>
              <a:t>ЭТАПЫ: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23447F"/>
                </a:solidFill>
              </a:rPr>
              <a:t>I </a:t>
            </a:r>
            <a:r>
              <a:rPr lang="en-US" sz="1400" dirty="0" smtClean="0">
                <a:solidFill>
                  <a:srgbClr val="23447F"/>
                </a:solidFill>
              </a:rPr>
              <a:t>- </a:t>
            </a:r>
            <a:r>
              <a:rPr lang="ru-RU" sz="1400" dirty="0" smtClean="0">
                <a:solidFill>
                  <a:srgbClr val="23447F"/>
                </a:solidFill>
              </a:rPr>
              <a:t>Подготовка </a:t>
            </a:r>
            <a:r>
              <a:rPr lang="ru-RU" sz="1400" dirty="0">
                <a:solidFill>
                  <a:srgbClr val="23447F"/>
                </a:solidFill>
              </a:rPr>
              <a:t>инициатором создания индустриального парка документации для участия в конкурсе </a:t>
            </a:r>
            <a:r>
              <a:rPr lang="ru-RU" sz="1400" dirty="0" smtClean="0">
                <a:solidFill>
                  <a:srgbClr val="23447F"/>
                </a:solidFill>
              </a:rPr>
              <a:t>по </a:t>
            </a:r>
            <a:r>
              <a:rPr lang="ru-RU" sz="1400" dirty="0">
                <a:solidFill>
                  <a:srgbClr val="23447F"/>
                </a:solidFill>
              </a:rPr>
              <a:t>созданию индустриального </a:t>
            </a:r>
            <a:r>
              <a:rPr lang="ru-RU" sz="1400" dirty="0" smtClean="0">
                <a:solidFill>
                  <a:srgbClr val="23447F"/>
                </a:solidFill>
              </a:rPr>
              <a:t>парка.</a:t>
            </a: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23447F"/>
                </a:solidFill>
              </a:rPr>
              <a:t>II</a:t>
            </a:r>
            <a:r>
              <a:rPr lang="ru-RU" sz="1600" dirty="0">
                <a:solidFill>
                  <a:srgbClr val="23447F"/>
                </a:solidFill>
              </a:rPr>
              <a:t> </a:t>
            </a:r>
            <a:r>
              <a:rPr lang="ru-RU" sz="1400" dirty="0">
                <a:solidFill>
                  <a:srgbClr val="23447F"/>
                </a:solidFill>
              </a:rPr>
              <a:t>- Органы региональной </a:t>
            </a:r>
            <a:r>
              <a:rPr lang="ru-RU" sz="1400" dirty="0" smtClean="0">
                <a:solidFill>
                  <a:srgbClr val="23447F"/>
                </a:solidFill>
              </a:rPr>
              <a:t>исполнительной власти </a:t>
            </a:r>
            <a:r>
              <a:rPr lang="ru-RU" sz="1400" dirty="0">
                <a:solidFill>
                  <a:srgbClr val="23447F"/>
                </a:solidFill>
              </a:rPr>
              <a:t>включают в закон о бюджете региона </a:t>
            </a:r>
            <a:r>
              <a:rPr lang="ru-RU" sz="1400" dirty="0" smtClean="0">
                <a:solidFill>
                  <a:srgbClr val="23447F"/>
                </a:solidFill>
              </a:rPr>
              <a:t>статью </a:t>
            </a:r>
            <a:r>
              <a:rPr lang="ru-RU" sz="1400" dirty="0">
                <a:solidFill>
                  <a:srgbClr val="23447F"/>
                </a:solidFill>
              </a:rPr>
              <a:t>с указанием победителя конкурса на создание </a:t>
            </a:r>
            <a:r>
              <a:rPr lang="ru-RU" sz="1400" dirty="0" smtClean="0">
                <a:solidFill>
                  <a:srgbClr val="23447F"/>
                </a:solidFill>
              </a:rPr>
              <a:t>парка</a:t>
            </a:r>
            <a:r>
              <a:rPr lang="ru-RU" sz="1400" dirty="0">
                <a:solidFill>
                  <a:srgbClr val="23447F"/>
                </a:solidFill>
              </a:rPr>
              <a:t>, </a:t>
            </a:r>
            <a:r>
              <a:rPr lang="ru-RU" sz="1400" dirty="0" smtClean="0">
                <a:solidFill>
                  <a:srgbClr val="23447F"/>
                </a:solidFill>
              </a:rPr>
              <a:t>размера </a:t>
            </a:r>
            <a:r>
              <a:rPr lang="ru-RU" sz="1400" dirty="0">
                <a:solidFill>
                  <a:srgbClr val="23447F"/>
                </a:solidFill>
              </a:rPr>
              <a:t>субсидии на его создание. </a:t>
            </a:r>
            <a:endParaRPr lang="ru-RU" sz="1400" dirty="0" smtClean="0">
              <a:solidFill>
                <a:srgbClr val="23447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23447F"/>
                </a:solidFill>
              </a:rPr>
              <a:t>III </a:t>
            </a:r>
            <a:r>
              <a:rPr lang="en-US" sz="1400" dirty="0" smtClean="0">
                <a:solidFill>
                  <a:srgbClr val="23447F"/>
                </a:solidFill>
              </a:rPr>
              <a:t>- </a:t>
            </a:r>
            <a:r>
              <a:rPr lang="ru-RU" sz="1400" dirty="0">
                <a:solidFill>
                  <a:srgbClr val="23447F"/>
                </a:solidFill>
              </a:rPr>
              <a:t>Заключаются соглашения между уполномоченным органом субъекта РФ и заявителем проекта, признанного победившим на конкурсе</a:t>
            </a:r>
            <a:r>
              <a:rPr lang="ru-RU" sz="1400" dirty="0" smtClean="0">
                <a:solidFill>
                  <a:srgbClr val="23447F"/>
                </a:solidFill>
              </a:rPr>
              <a:t>.</a:t>
            </a:r>
            <a:endParaRPr lang="en-US" sz="1400" dirty="0" smtClean="0">
              <a:solidFill>
                <a:srgbClr val="23447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23447F"/>
                </a:solidFill>
              </a:rPr>
              <a:t>IV </a:t>
            </a:r>
            <a:r>
              <a:rPr lang="en-US" sz="1400" dirty="0" smtClean="0">
                <a:solidFill>
                  <a:srgbClr val="23447F"/>
                </a:solidFill>
              </a:rPr>
              <a:t>- </a:t>
            </a:r>
            <a:r>
              <a:rPr lang="ru-RU" sz="1400" dirty="0">
                <a:solidFill>
                  <a:srgbClr val="23447F"/>
                </a:solidFill>
              </a:rPr>
              <a:t>Перечисление средств из регионального бюджета в муниципальный бюджет, активизация работы муниципалитета по обеспечению необходимых земельных ресурсов, инфраструктуры для создания индустриального парка</a:t>
            </a:r>
            <a:r>
              <a:rPr lang="ru-RU" sz="1400" dirty="0" smtClean="0">
                <a:solidFill>
                  <a:srgbClr val="23447F"/>
                </a:solidFill>
              </a:rPr>
              <a:t>.</a:t>
            </a:r>
            <a:endParaRPr lang="en-US" sz="1400" dirty="0" smtClean="0">
              <a:solidFill>
                <a:srgbClr val="23447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rgbClr val="23447F"/>
                </a:solidFill>
              </a:rPr>
              <a:t>V </a:t>
            </a:r>
            <a:r>
              <a:rPr lang="en-US" sz="1400" dirty="0" smtClean="0">
                <a:solidFill>
                  <a:srgbClr val="23447F"/>
                </a:solidFill>
              </a:rPr>
              <a:t>– </a:t>
            </a:r>
            <a:r>
              <a:rPr lang="ru-RU" sz="1400" dirty="0" smtClean="0">
                <a:solidFill>
                  <a:srgbClr val="23447F"/>
                </a:solidFill>
              </a:rPr>
              <a:t>Строительство и запуск </a:t>
            </a:r>
            <a:r>
              <a:rPr lang="ru-RU" sz="1400" dirty="0">
                <a:solidFill>
                  <a:srgbClr val="23447F"/>
                </a:solidFill>
              </a:rPr>
              <a:t>индустриального </a:t>
            </a:r>
            <a:r>
              <a:rPr lang="ru-RU" sz="1400" dirty="0" smtClean="0">
                <a:solidFill>
                  <a:srgbClr val="23447F"/>
                </a:solidFill>
              </a:rPr>
              <a:t>парка</a:t>
            </a:r>
            <a:r>
              <a:rPr lang="en-US" sz="1400" dirty="0">
                <a:solidFill>
                  <a:srgbClr val="23447F"/>
                </a:solidFill>
              </a:rPr>
              <a:t>.</a:t>
            </a:r>
            <a:endParaRPr lang="ru-RU" sz="1400" dirty="0">
              <a:solidFill>
                <a:srgbClr val="23447F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62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25284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9649" y="543463"/>
            <a:ext cx="6760334" cy="1021869"/>
          </a:xfrm>
        </p:spPr>
        <p:txBody>
          <a:bodyPr/>
          <a:lstStyle/>
          <a:p>
            <a:r>
              <a:rPr lang="ru-RU" dirty="0" smtClean="0"/>
              <a:t>ГОРОД ТОМСК ТОМСКОЙ ОБЛАСТИ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2" name="Объект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90" name="Прямоугольник 89"/>
          <p:cNvSpPr/>
          <p:nvPr/>
        </p:nvSpPr>
        <p:spPr>
          <a:xfrm>
            <a:off x="797098" y="2078648"/>
            <a:ext cx="1350804" cy="522064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ИНДУСТРИАЛЬ-</a:t>
            </a:r>
          </a:p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НЫЕ </a:t>
            </a:r>
            <a:r>
              <a:rPr lang="ru-RU" sz="1100" dirty="0">
                <a:solidFill>
                  <a:srgbClr val="23447F"/>
                </a:solidFill>
              </a:rPr>
              <a:t>ПАРКИ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86472" y="1725284"/>
            <a:ext cx="5412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ПРАКТИКА СОЗДАНИЯ ИНДУСТРИАЛЬНЫХ ПАРКОВ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2500806" y="2801346"/>
            <a:ext cx="54441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Индустриальный парк при особой экономической зоне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1147313" y="3624008"/>
            <a:ext cx="8342722" cy="175702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УТВЕРЖДЕНО ФИНАНСИРОВАНИЕ ИЗ ФЕДЕРАЛЬНОГО БЮДЖЕТА В РАЗМЕРЕ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1,2</a:t>
            </a:r>
            <a:r>
              <a:rPr lang="ru-RU" sz="1600" dirty="0" smtClean="0">
                <a:solidFill>
                  <a:srgbClr val="23447F"/>
                </a:solidFill>
              </a:rPr>
              <a:t>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МЛРД РУБ</a:t>
            </a:r>
            <a:r>
              <a:rPr lang="ru-RU" sz="1600" dirty="0" smtClean="0">
                <a:solidFill>
                  <a:srgbClr val="23447F"/>
                </a:solidFill>
              </a:rPr>
              <a:t>.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В 2013 ГОДУ ВЛОЖЕНО </a:t>
            </a:r>
            <a:r>
              <a:rPr lang="ru-RU" sz="1600" dirty="0">
                <a:solidFill>
                  <a:srgbClr val="23447F"/>
                </a:solidFill>
                <a:latin typeface="+mj-lt"/>
              </a:rPr>
              <a:t>188</a:t>
            </a:r>
            <a:r>
              <a:rPr lang="ru-RU" sz="1600" dirty="0" smtClean="0">
                <a:solidFill>
                  <a:srgbClr val="23447F"/>
                </a:solidFill>
              </a:rPr>
              <a:t>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МЛН РУБ. </a:t>
            </a:r>
            <a:r>
              <a:rPr lang="ru-RU" sz="1600" dirty="0" smtClean="0">
                <a:solidFill>
                  <a:srgbClr val="23447F"/>
                </a:solidFill>
              </a:rPr>
              <a:t>ИНВЕСТИЦИЙ ИЗ ФЕДЕРАЛЬНОГО БЮДЖЕТА И </a:t>
            </a:r>
            <a:br>
              <a:rPr lang="ru-RU" sz="1600" dirty="0" smtClean="0">
                <a:solidFill>
                  <a:srgbClr val="23447F"/>
                </a:solidFill>
              </a:rPr>
            </a:b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55</a:t>
            </a:r>
            <a:r>
              <a:rPr lang="ru-RU" sz="1600" dirty="0" smtClean="0">
                <a:solidFill>
                  <a:srgbClr val="23447F"/>
                </a:solidFill>
              </a:rPr>
              <a:t>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МЛН РУБ</a:t>
            </a:r>
            <a:r>
              <a:rPr lang="ru-RU" sz="1600" dirty="0" smtClean="0">
                <a:solidFill>
                  <a:srgbClr val="23447F"/>
                </a:solidFill>
              </a:rPr>
              <a:t>. ИНВЕСТИЦИЙ ИЗ РЕГИОНАЛЬНОГО БЮДЖЕТА.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В 2014 ГОДУ  ПРИВЛЕЧЕНО </a:t>
            </a:r>
            <a:r>
              <a:rPr lang="ru-RU" sz="1600" dirty="0">
                <a:solidFill>
                  <a:srgbClr val="23447F"/>
                </a:solidFill>
                <a:latin typeface="+mj-lt"/>
              </a:rPr>
              <a:t>280</a:t>
            </a:r>
            <a:r>
              <a:rPr lang="ru-RU" sz="1600" dirty="0" smtClean="0">
                <a:solidFill>
                  <a:srgbClr val="23447F"/>
                </a:solidFill>
              </a:rPr>
              <a:t> </a:t>
            </a:r>
            <a:r>
              <a:rPr lang="ru-RU" sz="1600" dirty="0" smtClean="0">
                <a:solidFill>
                  <a:srgbClr val="23447F"/>
                </a:solidFill>
                <a:latin typeface="+mj-lt"/>
              </a:rPr>
              <a:t>МЛН РУБ.  </a:t>
            </a:r>
            <a:r>
              <a:rPr lang="ru-RU" sz="1600" dirty="0" smtClean="0">
                <a:solidFill>
                  <a:srgbClr val="23447F"/>
                </a:solidFill>
              </a:rPr>
              <a:t>ИЗ ФЕДЕРАЛЬНОГО БЮДЖЕТА.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ПРИВЛЕЧЕНО </a:t>
            </a:r>
            <a:r>
              <a:rPr lang="ru-RU" sz="1600" dirty="0">
                <a:solidFill>
                  <a:srgbClr val="23447F"/>
                </a:solidFill>
                <a:latin typeface="+mj-lt"/>
              </a:rPr>
              <a:t>16</a:t>
            </a:r>
            <a:r>
              <a:rPr lang="ru-RU" sz="1600" dirty="0" smtClean="0">
                <a:solidFill>
                  <a:srgbClr val="23447F"/>
                </a:solidFill>
              </a:rPr>
              <a:t> РЕЗИДЕНТОВ.</a:t>
            </a:r>
            <a:endParaRPr lang="ru-RU" sz="1600" dirty="0">
              <a:solidFill>
                <a:srgbClr val="23447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94" y="1326713"/>
            <a:ext cx="1431141" cy="2025935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79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43" y="543463"/>
            <a:ext cx="6858040" cy="1021869"/>
          </a:xfrm>
        </p:spPr>
        <p:txBody>
          <a:bodyPr/>
          <a:lstStyle/>
          <a:p>
            <a:r>
              <a:rPr lang="ru-RU" dirty="0" smtClean="0"/>
              <a:t>РОДНИКОВСКИЙ МУНИЦИПАЛЬНЫЙ РАЙОН ИВАНОВСКОЙ ОБЛАСТИ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64576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815588" y="2076011"/>
            <a:ext cx="1313824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ИНДУСТРИАЛЬ</a:t>
            </a:r>
            <a:r>
              <a:rPr lang="en-US" sz="1100" dirty="0" smtClean="0">
                <a:solidFill>
                  <a:srgbClr val="23447F"/>
                </a:solidFill>
              </a:rPr>
              <a:t>-</a:t>
            </a:r>
            <a:r>
              <a:rPr lang="ru-RU" sz="1100" dirty="0" smtClean="0">
                <a:solidFill>
                  <a:srgbClr val="23447F"/>
                </a:solidFill>
              </a:rPr>
              <a:t>НЫЕ ПАРКИ</a:t>
            </a:r>
            <a:endParaRPr lang="ru-RU" sz="1100" dirty="0">
              <a:solidFill>
                <a:srgbClr val="23447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07129" y="1789114"/>
            <a:ext cx="4953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ПРАКТИКА СОЗДАНИЯ ИНДУСТРИАЛЬНЫХ ПАРКОВ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91293" y="2855384"/>
            <a:ext cx="5909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Создание индустриального парка с использованием механизма ГЧП (схема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–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концессионные соглашения).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2301" y="3839946"/>
            <a:ext cx="7487080" cy="301805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ЗАКЛЮЧАЮТСЯ КОНЦЕССИОННЫЕ СОГЛАШЕНИЯ МЕЖДУ АДМИНИСТРАЦИЕЙ МУНИЦИПАЛЬНОГО ОБРАЗОВАНИЯ И УПРАВЛЯЮЩЕЙ КОМПАНИЕЙ ИНДУСТРИАЛЬНОГО ПАРКА (ЗАО «ИНДУСТРИАЛЬНЫЙ ПАРК «РОДНИКИ»)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МУНИЦИПАЛЬНОЕ УНИТАРНОЕ ОБРАЗОВАНИЕ «РОДНИКОВСКИЙ МУНИЦИПАЛЬНЫЙ РАЙОН» ОТ РЕАЛИЗАЦИИ КОНЦЕССИОННЫХ СОГЛАШЕНИЙ С 2014 ГОДА ПОЛУЧАЕТ АРЕНДНУЮ ПЛАТУ ОТ ОБЪЕКТОВ, ПРИНЯТЫХ В ЭКСПЛУАТАЦИЮ.</a:t>
            </a:r>
            <a:endParaRPr lang="ru-RU" sz="1600" dirty="0">
              <a:solidFill>
                <a:srgbClr val="23447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95" y="1615072"/>
            <a:ext cx="1177658" cy="1462545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42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3415" y="543463"/>
            <a:ext cx="6796568" cy="1021869"/>
          </a:xfrm>
        </p:spPr>
        <p:txBody>
          <a:bodyPr/>
          <a:lstStyle/>
          <a:p>
            <a:r>
              <a:rPr lang="ru-RU" dirty="0" smtClean="0"/>
              <a:t>ГОРОД ЧЕРЕПОВЕЦ ВОЛОГОДСКОЙ ОБЛАСТИ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86472" y="1725284"/>
            <a:ext cx="5412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ПРАКТИКА СОЗДАНИЯ ИНДУСТРИАЛЬНЫХ ПАРКОВ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0806" y="2801346"/>
            <a:ext cx="54441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Индустриальный парк при особой экономической зоне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47313" y="3624008"/>
            <a:ext cx="8342722" cy="175702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ПЛАНИРУЕТСЯ К РЕАЛИЗАЦИИ ИНДУСТРИАЛЬНЫЙ ПАРК «ЧЕРЕПОВЕЦ».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ВЕДЕТСЯ РАБОТА ПО ФОРМИРОВАНИЮ ПАКЕТА ДОКУМЕНТОВ НА УЧАСТИЕ В 2-Х ГОСУДАРСТВЕННЫХ ПРОГРАММАХ ФИНАНСИРОВАНИЯ СОЗДАНИЯ ИНЖЕНЕРНО-ТРАНСПОРТНОЙ ИНФРАСТУКТУРЫ ПЛОЩАДКИ, ПАТРОНИРУЕМЫМИ МИНЭКОНОМРАЗВИТИЯ РФ И МИНПРОМТОРГ РФ. </a:t>
            </a:r>
            <a:endParaRPr lang="ru-RU" sz="1600" dirty="0">
              <a:solidFill>
                <a:srgbClr val="23447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25284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797098" y="2078648"/>
            <a:ext cx="1350804" cy="522064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ИНДУСТРИАЛЬ</a:t>
            </a:r>
            <a:r>
              <a:rPr lang="en-US" sz="1100" dirty="0" smtClean="0">
                <a:solidFill>
                  <a:srgbClr val="23447F"/>
                </a:solidFill>
              </a:rPr>
              <a:t>-</a:t>
            </a:r>
          </a:p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НЫЕ </a:t>
            </a:r>
            <a:r>
              <a:rPr lang="ru-RU" sz="1100" dirty="0">
                <a:solidFill>
                  <a:srgbClr val="23447F"/>
                </a:solidFill>
              </a:rPr>
              <a:t>ПАРКИ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37" y="1623864"/>
            <a:ext cx="1183468" cy="1431632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4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9627" y="543463"/>
            <a:ext cx="6850356" cy="1021869"/>
          </a:xfrm>
        </p:spPr>
        <p:txBody>
          <a:bodyPr/>
          <a:lstStyle/>
          <a:p>
            <a:r>
              <a:rPr lang="ru-RU" dirty="0" smtClean="0"/>
              <a:t>ГОРОД ОБНИНСК КАЛУЖСКОЙ ОБЛАСТИ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64576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386472" y="1725284"/>
            <a:ext cx="5412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ПРАКТИКА СОЗДАНИЯ МИНИ-ТЕХНОПАРКА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00803" y="2524488"/>
            <a:ext cx="56673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Создание локальной Зоны инновационного развития (ЗИР) в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наукограде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Обнинск как лучшая практика благоприятного инвестиционного климата на муниципальном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уровне.</a:t>
            </a:r>
          </a:p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Создание специализированной территории для развития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инноваций.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47313" y="4199258"/>
            <a:ext cx="8342722" cy="175702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3447F"/>
                </a:solidFill>
              </a:rPr>
              <a:t>13 </a:t>
            </a:r>
            <a:r>
              <a:rPr lang="ru-RU" sz="1600" dirty="0" smtClean="0">
                <a:solidFill>
                  <a:srgbClr val="23447F"/>
                </a:solidFill>
              </a:rPr>
              <a:t>ЗЕМЕЛЬНЫХ УЧАСТКОВ ОБЩЕЙ ПЛОЩАДЬЮ 11821,6 КВ. М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ВСЕГО НА ОРГАНИЗАЦИЮ И ОБУСТРОЙСТВО ЗИР ИЗРАСХОДОВАНО СВЫШЕ 150 МЛН РУБ.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ОСНОВНОЙ ИСТОЧНИК ФИНАНСИРОВАНИЯ – СРЕДСТВА МЕЖБЮДЖЕТНЫХ ТРАНСФЕРТОВ, ВЫДЕЛЯЕМЫХ ГОРОДУ КАК НАУКОГРАДУ РФ.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ПЛАНИРУЕТСЯ РАЗМЕСТИТЬ В ИННОВАЦИОННОЙ ЗОНЕ 14-15 ПРЕДПРИЯТИЙ С ОБЪЁМОМ ИНВЕСТИРОВАНИЯ ОКОЛО 1,5 МЛРД РУБ.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967" y="1642672"/>
            <a:ext cx="1201971" cy="148720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97098" y="2078648"/>
            <a:ext cx="1350804" cy="522064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ИНДУСТРИАЛЬ</a:t>
            </a:r>
            <a:r>
              <a:rPr lang="en-US" sz="1100" dirty="0" smtClean="0">
                <a:solidFill>
                  <a:srgbClr val="23447F"/>
                </a:solidFill>
              </a:rPr>
              <a:t>-</a:t>
            </a:r>
          </a:p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НЫЕ </a:t>
            </a:r>
            <a:r>
              <a:rPr lang="ru-RU" sz="1100" dirty="0">
                <a:solidFill>
                  <a:srgbClr val="23447F"/>
                </a:solidFill>
              </a:rPr>
              <a:t>ПАРКИ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555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1099" y="543463"/>
            <a:ext cx="6788884" cy="102186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ПРАКТИКИ СОЗДАНИЯ И РАЗВИТИЯ ТРАНСПОРТНОЙ, ИНЖЕНЕРНОЙ И СОЦИАЛЬНОЙ ИНФРАСТРУКТУРЫ МУНИЦИПАЛЬНОГО ОБРАЗОВАНИЯ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29661" y="1759644"/>
            <a:ext cx="8237284" cy="486001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C00000"/>
                </a:solidFill>
              </a:rPr>
              <a:t>Внедрение программно-целевого подхода к финансированию мероприятий в сфере создания и развития транспортной, инженерной и социальной инфраструктуры муниципального образования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rgbClr val="23447F"/>
                </a:solidFill>
              </a:rPr>
              <a:t>Учитывая ограниченные ресурсы муниципальных образований, комплексное решение вопросов строительства приоритетных объектов программно-целевым методом позволяет сократить временные и материальные затраты на создание необходимой для развития муниципалитета инфраструктуры.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</a:rPr>
              <a:t>Привлечение </a:t>
            </a:r>
            <a:r>
              <a:rPr lang="ru-RU" dirty="0">
                <a:solidFill>
                  <a:srgbClr val="C00000"/>
                </a:solidFill>
              </a:rPr>
              <a:t>финансирования для создания и развития транспортной, инженерной и социальной инфраструктуры муниципального </a:t>
            </a:r>
            <a:r>
              <a:rPr lang="ru-RU" dirty="0" smtClean="0">
                <a:solidFill>
                  <a:srgbClr val="C00000"/>
                </a:solidFill>
              </a:rPr>
              <a:t>образования.</a:t>
            </a:r>
          </a:p>
          <a:p>
            <a:pPr>
              <a:lnSpc>
                <a:spcPct val="110000"/>
              </a:lnSpc>
            </a:pPr>
            <a:r>
              <a:rPr lang="ru-RU" sz="1600" dirty="0">
                <a:solidFill>
                  <a:srgbClr val="23447F"/>
                </a:solidFill>
              </a:rPr>
              <a:t>Для муниципальных образований участие в федеральных программах возможно только через вхождение в региональные программы. Наибольшая эффективность участия органов местного самоуправления в части создания и развития объектов инфраструктуры отмечена при участии региональных программ в мероприятиях федеральных программа «Чистая вода», «Жилище», «Развитие транспортной системы России» и «Социальное развитие села», программах Фонда содействия реформированию ЖКХ.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31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805" y="543463"/>
            <a:ext cx="6839177" cy="1021869"/>
          </a:xfrm>
        </p:spPr>
        <p:txBody>
          <a:bodyPr/>
          <a:lstStyle/>
          <a:p>
            <a:r>
              <a:rPr lang="ru-RU" dirty="0" smtClean="0"/>
              <a:t>ГОРОД АРМАВИР КРАСНОДАРСКОГО КРАЯ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64576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845389" y="2076011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ИНФРАСТУК</a:t>
            </a:r>
            <a:r>
              <a:rPr lang="en-US" sz="1100" dirty="0" smtClean="0">
                <a:solidFill>
                  <a:srgbClr val="23447F"/>
                </a:solidFill>
              </a:rPr>
              <a:t>-</a:t>
            </a:r>
          </a:p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ТУРА</a:t>
            </a:r>
            <a:endParaRPr lang="ru-RU" sz="1100" dirty="0">
              <a:solidFill>
                <a:srgbClr val="23447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7567" y="1725284"/>
            <a:ext cx="60505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ПРАКТИКА СОЗДАНИЯ И РАЗВИТИЯ ТРАНСПОРТНОЙ, ИНЖЕНЕРНОЙ И СОЦИАЛЬНОЙ ИНФРАСТУКТУРЫ МУНИЦИПАЛЬНОГО ОБРАЗОВАНИЯ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00806" y="2929971"/>
            <a:ext cx="54441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Развитие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транспортной инфраструктуры города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Армавир.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47313" y="3507145"/>
            <a:ext cx="8342722" cy="175702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3447F"/>
                </a:solidFill>
              </a:rPr>
              <a:t>467 транспортных средств на маршрутах регулярного сообщения (автобусы - 100%) оснащены специализированными техническими средствами, уменьшающими уязвимость от актов незаконного вмешательства - системой </a:t>
            </a:r>
            <a:r>
              <a:rPr lang="ru-RU" sz="1600" dirty="0" smtClean="0">
                <a:solidFill>
                  <a:srgbClr val="23447F"/>
                </a:solidFill>
              </a:rPr>
              <a:t>ГЛОНАСС.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3447F"/>
                </a:solidFill>
              </a:rPr>
              <a:t>Транспорт оснащен специализированными техническими средствами за счет </a:t>
            </a:r>
            <a:r>
              <a:rPr lang="ru-RU" sz="1600" dirty="0" smtClean="0">
                <a:solidFill>
                  <a:srgbClr val="23447F"/>
                </a:solidFill>
              </a:rPr>
              <a:t>предприятий-перевозчиков.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3447F"/>
                </a:solidFill>
              </a:rPr>
              <a:t>90% транспортных средств, работающих на городских маршрутах регулярного сообщения переведены на использование природного газа, из них 80% - компримированного газа (метан) для снижения экологической нагрузки на территории муниципального образования город Армавир.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912" y="1565154"/>
            <a:ext cx="1248029" cy="15205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08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4995" y="543463"/>
            <a:ext cx="6834988" cy="1021869"/>
          </a:xfrm>
        </p:spPr>
        <p:txBody>
          <a:bodyPr/>
          <a:lstStyle/>
          <a:p>
            <a:r>
              <a:rPr lang="ru-RU" dirty="0" smtClean="0"/>
              <a:t>ГОРОД ВОЛГОРЕЧЕНСК КОСТРОМСКОЙ ОБЛАСТИ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64576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845389" y="2055113"/>
            <a:ext cx="1254226" cy="54066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ИНФРАСТУК-</a:t>
            </a:r>
          </a:p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ТУРА</a:t>
            </a:r>
            <a:endParaRPr lang="ru-RU" sz="1100" dirty="0">
              <a:solidFill>
                <a:srgbClr val="23447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7567" y="1725284"/>
            <a:ext cx="60505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ПРАКТИКА СОЗДАНИЯ И РАЗВИТИЯ ТРАНСПОРТНОЙ, ИНЖЕНЕРНОЙ И СОЦИАЛЬНОЙ ИНФРАСТУКТУРЫ МУНИЦИПАЛЬНОГО ОБРАЗОВАНИЯ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00806" y="2801346"/>
            <a:ext cx="5444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еконструкция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системы уличного освещения города Волгореченск с использованием средств целевого бюджетного кредита.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98925" y="3806345"/>
            <a:ext cx="8491110" cy="287630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3447F"/>
                </a:solidFill>
              </a:rPr>
              <a:t>6 </a:t>
            </a:r>
            <a:r>
              <a:rPr lang="ru-RU" sz="1600" dirty="0" smtClean="0">
                <a:solidFill>
                  <a:srgbClr val="23447F"/>
                </a:solidFill>
              </a:rPr>
              <a:t>МЛН РУБ. БЫЛИ ЗАЛОЖЕНЫ ИЗ ГОРОДСКОГО БЮДЖЕТА, 9 МЛН 240 ТЫС РУБ. ПОЛУЧЕНЫ В РАМКАХ ЦЕЛЕВОГО БЮДЖЕТНОГО КРЕДИТА.</a:t>
            </a:r>
            <a:endParaRPr lang="ru-RU" sz="1600" dirty="0">
              <a:solidFill>
                <a:srgbClr val="23447F"/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96 СТАРЫХ МЕТАЛЛИЧЕСКИХ ОПОР ОСВЕЩЕНИЯ БЫЛИ ЗАМЕНЕНЫ НА ЖЕЛЕЗОБЕТОННЫЕ С УСТАНОВКОЙ 31 ДОПОЛНИТЕЛЬНОЙ ОПОРЫ.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ВЗАМЕН УСТАРЕВШИХ СВЕТИЛЬНИКОВ СМОНТИРОВАНО 592 СВЕТОДИОДНЫХ СВЕТИЛЬНИКА.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ПРОЛОЖЕНО БОЛЕЕ 7 КМ САМОНЕСУЩЕГО ИЗОЛИРОВАННОГО ПРОВОДА ВЗАМЕН КАБЕЛЯ ИДУЩЕГО В ЗЕМЛЕ МЕЖДУ ОПОР.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23447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219" y="1623152"/>
            <a:ext cx="1175657" cy="1404592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032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587" y="543463"/>
            <a:ext cx="6776396" cy="1021869"/>
          </a:xfrm>
        </p:spPr>
        <p:txBody>
          <a:bodyPr/>
          <a:lstStyle/>
          <a:p>
            <a:r>
              <a:rPr lang="ru-RU" dirty="0" smtClean="0"/>
              <a:t>ГОРОД ИВАНОВО ИВАНОВСКОЙ ОБЛАСТИ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100" y="1636833"/>
            <a:ext cx="1152979" cy="1493043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64576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791588" y="2028458"/>
            <a:ext cx="14614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ИНФРАСТУК</a:t>
            </a:r>
            <a:r>
              <a:rPr lang="en-US" sz="1100" dirty="0" smtClean="0">
                <a:solidFill>
                  <a:srgbClr val="23447F"/>
                </a:solidFill>
              </a:rPr>
              <a:t>-</a:t>
            </a:r>
          </a:p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ТУРА</a:t>
            </a:r>
            <a:endParaRPr lang="ru-RU" sz="1400" dirty="0">
              <a:solidFill>
                <a:srgbClr val="23447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12521" y="1764576"/>
            <a:ext cx="60089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ПРАКТИКА ПРИВЛЕЧЕНИЯ ФИНАНСИРОВАНИЯ ДЛЯ РАЗВИТИЯ ОБЪЕКТОВ ЖИЛИЩНО-КОММУНАЛЬНОГО ХОЗЯЙСТВА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21760" y="4380169"/>
            <a:ext cx="81758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МОНТАЖ 2420 ОБЩЕДОМОВЫХ ПРИБОРОВ УЧЕТА ХОЛОДНОЙ ВОДЫ С ВОЗМОЖНОСТЬЮ ПЕРЕДАЧИ ДАННЫХ С КОММЕРЧЕСКОГО ОБЩЕДОМОВОГО ПРИБОРА УЧЕТА ПО БЕСПРОВОДНЫМ СИСТЕМАМ НА СЕРВЕРЫ ОАО «ВОДОКАНАЛА»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СУММА КОНТРАКТА СОСТАВЛЯЕТ 113,6 МЛН РУБ.</a:t>
            </a:r>
            <a:endParaRPr lang="ru-RU" sz="1600" dirty="0">
              <a:solidFill>
                <a:srgbClr val="23447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94917" y="2931975"/>
            <a:ext cx="5444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Автоматизированная беспроводная система сбора и обработки данных коммерческого общедомового учета и контроля холодного водоснабжения в г. Иваново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82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6A7CA-C472-4F91-9FBC-82FD5E9B51B0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4" r="1160"/>
          <a:stretch/>
        </p:blipFill>
        <p:spPr>
          <a:xfrm>
            <a:off x="845389" y="685885"/>
            <a:ext cx="1568604" cy="737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7" y="1764576"/>
            <a:ext cx="1065307" cy="1365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741795" y="2016339"/>
            <a:ext cx="14614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ИНФРАСТУК</a:t>
            </a:r>
            <a:r>
              <a:rPr lang="en-US" sz="1100" dirty="0" smtClean="0">
                <a:solidFill>
                  <a:srgbClr val="23447F"/>
                </a:solidFill>
              </a:rPr>
              <a:t>-</a:t>
            </a:r>
          </a:p>
          <a:p>
            <a:pPr algn="ctr"/>
            <a:r>
              <a:rPr lang="ru-RU" sz="1100" dirty="0" smtClean="0">
                <a:solidFill>
                  <a:srgbClr val="23447F"/>
                </a:solidFill>
              </a:rPr>
              <a:t>ТУРА</a:t>
            </a:r>
            <a:endParaRPr lang="ru-RU" sz="1400" dirty="0">
              <a:solidFill>
                <a:srgbClr val="23447F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63587" y="543463"/>
            <a:ext cx="6776396" cy="10218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 spc="0">
                <a:solidFill>
                  <a:srgbClr val="2344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ДЕРЕВНЯ БОГДАНИХА ИВАНОВСКОЙ ОБЛАСТИ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212521" y="1764576"/>
            <a:ext cx="60089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ПРАКТИКА ПРИВЛЕЧЕНИЯ ФИНАНСИРОВАНИЯ ДЛЯ РАЗВИТИЯ ОБЪЕКТОВ ЖИЛИЩНО-КОММУНАЛЬНОГО ХОЗЯЙСТВА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94916" y="2931975"/>
            <a:ext cx="54441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Реконструкция канализационных очистных сооружений в д.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Богданиха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64170" y="3803867"/>
            <a:ext cx="8175813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3447F"/>
                </a:solidFill>
              </a:rPr>
              <a:t>1 </a:t>
            </a:r>
            <a:r>
              <a:rPr lang="ru-RU" sz="1600" dirty="0" smtClean="0">
                <a:solidFill>
                  <a:srgbClr val="23447F"/>
                </a:solidFill>
              </a:rPr>
              <a:t>ЭТАП: СТРОИТЕЛЬСТВО УЗЛА МЕТАНТЕНКОВ.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ПОЗВОЛИТ УМЕНЬШИТЬ ДО 40% МАССУ ОБРАЗУЮЩИХСЯ ОСАДКОВ.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БУДЕТ ПОЛУЧЕН БИОГАЗ, КОТОРЫЙ НА 100% УДОВЛЕТВОРИТ ПОТРЕБНОСТЬ ОЧИСТНЫХ СООРУЖЕНИЙ В ТЕПЛОВОЙ ЭНЕРГИИ И ЧАСТИЧНО В ЭЛЕКТРОЭНЕРГИИ.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ФИНАНСИРОВАНИЕ 1 ЭТАПА ПРОЕКТА ПРОИСХОДИТ ЗА СЧЕТ СРЕДСТВ МЕЖДУНАРОДНОГО БАНКА РЕКОНСТРУКЦИИ И РАЗВИТИЯ.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23447F"/>
                </a:solidFill>
              </a:rPr>
              <a:t>СМЕТНАЯ СТОИМОСТЬ СТРОИТЕЛЬСТВА НОВОГО УЗЛА МЕТАНТЕНКОВ СОСТАВЛЯЕТ 583 МЛН РУБ.</a:t>
            </a:r>
            <a:endParaRPr lang="ru-RU" sz="1600" dirty="0">
              <a:solidFill>
                <a:srgbClr val="23447F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70" y="1764576"/>
            <a:ext cx="1582535" cy="1109253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9" y="6249265"/>
            <a:ext cx="14271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2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3">
      <a:majorFont>
        <a:latin typeface="PF Din Text Cond Pro Medium"/>
        <a:ea typeface=""/>
        <a:cs typeface=""/>
      </a:majorFont>
      <a:minorFont>
        <a:latin typeface="PF Din Text Cond Pro Ligh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991</TotalTime>
  <Words>1377</Words>
  <Application>Microsoft Office PowerPoint</Application>
  <PresentationFormat>Лист A4 (210x297 мм)</PresentationFormat>
  <Paragraphs>210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PF Din Text Cond Pro Medium</vt:lpstr>
      <vt:lpstr>PF Din Text Cond Pro Light</vt:lpstr>
      <vt:lpstr>Wingdings</vt:lpstr>
      <vt:lpstr>Calibri</vt:lpstr>
      <vt:lpstr>Тема Office</vt:lpstr>
      <vt:lpstr>ИНВЕСТИЦИОННЫЙ МУНИЦИПАЛИТЕТ</vt:lpstr>
      <vt:lpstr>ОБ ИССЛЕДОВАНИИ</vt:lpstr>
      <vt:lpstr>ГРУППЫ ЛУЧШИХ ПРАКТИК</vt:lpstr>
      <vt:lpstr>МОДЕЛИ МУНИЦИПАЛЬНО-ЧАСТНОГО ПАРТНЕРСТВА</vt:lpstr>
      <vt:lpstr>МОДЕЛИ МУНИЦИПАЛЬНО-ЧАСТНОГО ПАРТНЕРСТВА</vt:lpstr>
      <vt:lpstr>МОДЕЛИ МУНИЦИПАЛЬНО-ЧАСТНОГО ПАРТНЕРСТВА</vt:lpstr>
      <vt:lpstr>ГОРОД ТУЛА ТУЛЬСКОЙ ОБЛАСТИ</vt:lpstr>
      <vt:lpstr>ГОРОД ПЕРМЬ ПЕРМСКОГО КРАЯ</vt:lpstr>
      <vt:lpstr>ГОРОД НЯГАНЬ ХАНТЫ-МАНСИЙСКОГО АВТОНОМНОГО ОКРУГА</vt:lpstr>
      <vt:lpstr>ПРАКТИКА СОЗДАНИЯ ИНДУСТРИАЛЬНЫХ ПАРКОВ</vt:lpstr>
      <vt:lpstr>ГОРОД ТОМСК ТОМСКОЙ ОБЛАСТИ</vt:lpstr>
      <vt:lpstr>РОДНИКОВСКИЙ МУНИЦИПАЛЬНЫЙ РАЙОН ИВАНОВСКОЙ ОБЛАСТИ</vt:lpstr>
      <vt:lpstr>ГОРОД ЧЕРЕПОВЕЦ ВОЛОГОДСКОЙ ОБЛАСТИ</vt:lpstr>
      <vt:lpstr>ГОРОД ОБНИНСК КАЛУЖСКОЙ ОБЛАСТИ</vt:lpstr>
      <vt:lpstr>ПРАКТИКИ СОЗДАНИЯ И РАЗВИТИЯ ТРАНСПОРТНОЙ, ИНЖЕНЕРНОЙ И СОЦИАЛЬНОЙ ИНФРАСТРУКТУРЫ МУНИЦИПАЛЬНОГО ОБРАЗОВАНИЯ</vt:lpstr>
      <vt:lpstr>ГОРОД АРМАВИР КРАСНОДАРСКОГО КРАЯ</vt:lpstr>
      <vt:lpstr>ГОРОД ВОЛГОРЕЧЕНСК КОСТРОМСКОЙ ОБЛАСТИ</vt:lpstr>
      <vt:lpstr>ГОРОД ИВАНОВО ИВАНОВСКОЙ ОБЛАСТИ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100</cp:revision>
  <cp:lastPrinted>2014-09-11T08:07:30Z</cp:lastPrinted>
  <dcterms:created xsi:type="dcterms:W3CDTF">2014-09-10T14:03:47Z</dcterms:created>
  <dcterms:modified xsi:type="dcterms:W3CDTF">2015-07-15T05:06:07Z</dcterms:modified>
</cp:coreProperties>
</file>